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4.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0.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5.xml" ContentType="application/vnd.openxmlformats-officedocument.themeOverride+xml"/>
  <Override PartName="/ppt/notesSlides/notesSlide11.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2.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5.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6.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6.xml" ContentType="application/vnd.openxmlformats-officedocument.themeOverride+xml"/>
  <Override PartName="/ppt/notesSlides/notesSlide17.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7.xml" ContentType="application/vnd.openxmlformats-officedocument.themeOverr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8" r:id="rId1"/>
    <p:sldMasterId id="2147483699" r:id="rId2"/>
  </p:sldMasterIdLst>
  <p:notesMasterIdLst>
    <p:notesMasterId r:id="rId22"/>
  </p:notesMasterIdLst>
  <p:sldIdLst>
    <p:sldId id="256" r:id="rId3"/>
    <p:sldId id="259" r:id="rId4"/>
    <p:sldId id="266" r:id="rId5"/>
    <p:sldId id="267" r:id="rId6"/>
    <p:sldId id="268" r:id="rId7"/>
    <p:sldId id="269" r:id="rId8"/>
    <p:sldId id="287" r:id="rId9"/>
    <p:sldId id="274" r:id="rId10"/>
    <p:sldId id="272" r:id="rId11"/>
    <p:sldId id="291" r:id="rId12"/>
    <p:sldId id="299" r:id="rId13"/>
    <p:sldId id="300" r:id="rId14"/>
    <p:sldId id="285" r:id="rId15"/>
    <p:sldId id="288" r:id="rId16"/>
    <p:sldId id="273" r:id="rId17"/>
    <p:sldId id="301" r:id="rId18"/>
    <p:sldId id="303" r:id="rId19"/>
    <p:sldId id="284" r:id="rId20"/>
    <p:sldId id="286" r:id="rId21"/>
  </p:sldIdLst>
  <p:sldSz cx="9144000" cy="5143500" type="screen16x9"/>
  <p:notesSz cx="6858000" cy="9144000"/>
  <p:embeddedFontLst>
    <p:embeddedFont>
      <p:font typeface="Inter" panose="020B0604020202020204" charset="0"/>
      <p:regular r:id="rId23"/>
      <p:bold r:id="rId24"/>
      <p:italic r:id="rId25"/>
      <p:boldItalic r:id="rId26"/>
    </p:embeddedFont>
    <p:embeddedFont>
      <p:font typeface="Inter Light" panose="020B0604020202020204" charset="0"/>
      <p:regular r:id="rId27"/>
      <p:bold r:id="rId28"/>
      <p:italic r:id="rId29"/>
      <p:boldItalic r:id="rId30"/>
    </p:embeddedFont>
    <p:embeddedFont>
      <p:font typeface="Inter SemiBold" panose="020B0604020202020204" charset="0"/>
      <p:regular r:id="rId31"/>
      <p:bold r:id="rId32"/>
      <p:italic r:id="rId33"/>
      <p:boldItalic r:id="rId34"/>
    </p:embeddedFont>
    <p:embeddedFont>
      <p:font typeface="Titillium Web" panose="000005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777777"/>
    <a:srgbClr val="422C16"/>
    <a:srgbClr val="FFFFFF"/>
    <a:srgbClr val="C8DAF8"/>
    <a:srgbClr val="1A36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72" y="18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12.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romindo Events 010" userId="fbfd5b36b039273f" providerId="LiveId" clId="{6DE00BC6-955B-4EA7-B129-230F752C4C55}"/>
    <pc:docChg chg="undo custSel modSld">
      <pc:chgData name="Petromindo Events 010" userId="fbfd5b36b039273f" providerId="LiveId" clId="{6DE00BC6-955B-4EA7-B129-230F752C4C55}" dt="2026-04-07T07:51:09.538" v="42" actId="20577"/>
      <pc:docMkLst>
        <pc:docMk/>
      </pc:docMkLst>
      <pc:sldChg chg="addSp delSp modSp mod">
        <pc:chgData name="Petromindo Events 010" userId="fbfd5b36b039273f" providerId="LiveId" clId="{6DE00BC6-955B-4EA7-B129-230F752C4C55}" dt="2026-04-07T07:48:51.371" v="1"/>
        <pc:sldMkLst>
          <pc:docMk/>
          <pc:sldMk cId="2799141835" sldId="266"/>
        </pc:sldMkLst>
        <pc:spChg chg="del">
          <ac:chgData name="Petromindo Events 010" userId="fbfd5b36b039273f" providerId="LiveId" clId="{6DE00BC6-955B-4EA7-B129-230F752C4C55}" dt="2026-04-07T07:48:50.790" v="0" actId="478"/>
          <ac:spMkLst>
            <pc:docMk/>
            <pc:sldMk cId="2799141835" sldId="266"/>
            <ac:spMk id="11" creationId="{14B6C1DC-2344-FDCD-7197-4A390474EAF0}"/>
          </ac:spMkLst>
        </pc:spChg>
        <pc:spChg chg="add mod">
          <ac:chgData name="Petromindo Events 010" userId="fbfd5b36b039273f" providerId="LiveId" clId="{6DE00BC6-955B-4EA7-B129-230F752C4C55}" dt="2026-04-07T07:48:51.371" v="1"/>
          <ac:spMkLst>
            <pc:docMk/>
            <pc:sldMk cId="2799141835" sldId="266"/>
            <ac:spMk id="12" creationId="{DDA14532-04DB-FB1E-5EB4-A943BDD89FFA}"/>
          </ac:spMkLst>
        </pc:spChg>
      </pc:sldChg>
      <pc:sldChg chg="modSp mod">
        <pc:chgData name="Petromindo Events 010" userId="fbfd5b36b039273f" providerId="LiveId" clId="{6DE00BC6-955B-4EA7-B129-230F752C4C55}" dt="2026-04-07T07:49:04.668" v="3" actId="20577"/>
        <pc:sldMkLst>
          <pc:docMk/>
          <pc:sldMk cId="1520957557" sldId="267"/>
        </pc:sldMkLst>
        <pc:spChg chg="mod">
          <ac:chgData name="Petromindo Events 010" userId="fbfd5b36b039273f" providerId="LiveId" clId="{6DE00BC6-955B-4EA7-B129-230F752C4C55}" dt="2026-04-07T07:49:04.668" v="3" actId="20577"/>
          <ac:spMkLst>
            <pc:docMk/>
            <pc:sldMk cId="1520957557" sldId="267"/>
            <ac:spMk id="26" creationId="{8CB5069E-199C-AB50-A05C-1A4B46F79F77}"/>
          </ac:spMkLst>
        </pc:spChg>
      </pc:sldChg>
      <pc:sldChg chg="modSp mod">
        <pc:chgData name="Petromindo Events 010" userId="fbfd5b36b039273f" providerId="LiveId" clId="{6DE00BC6-955B-4EA7-B129-230F752C4C55}" dt="2026-04-07T07:49:20.423" v="9" actId="20577"/>
        <pc:sldMkLst>
          <pc:docMk/>
          <pc:sldMk cId="3193008341" sldId="269"/>
        </pc:sldMkLst>
        <pc:spChg chg="mod">
          <ac:chgData name="Petromindo Events 010" userId="fbfd5b36b039273f" providerId="LiveId" clId="{6DE00BC6-955B-4EA7-B129-230F752C4C55}" dt="2026-04-07T07:49:13.342" v="5" actId="20577"/>
          <ac:spMkLst>
            <pc:docMk/>
            <pc:sldMk cId="3193008341" sldId="269"/>
            <ac:spMk id="42" creationId="{AB5F1142-D067-CD4C-090E-A7E48E6E7B7C}"/>
          </ac:spMkLst>
        </pc:spChg>
        <pc:graphicFrameChg chg="modGraphic">
          <ac:chgData name="Petromindo Events 010" userId="fbfd5b36b039273f" providerId="LiveId" clId="{6DE00BC6-955B-4EA7-B129-230F752C4C55}" dt="2026-04-07T07:49:17.353" v="7" actId="20577"/>
          <ac:graphicFrameMkLst>
            <pc:docMk/>
            <pc:sldMk cId="3193008341" sldId="269"/>
            <ac:graphicFrameMk id="7" creationId="{E904ACF4-8012-29A3-BC2E-FA69DE8BCD35}"/>
          </ac:graphicFrameMkLst>
        </pc:graphicFrameChg>
        <pc:graphicFrameChg chg="modGraphic">
          <ac:chgData name="Petromindo Events 010" userId="fbfd5b36b039273f" providerId="LiveId" clId="{6DE00BC6-955B-4EA7-B129-230F752C4C55}" dt="2026-04-07T07:49:20.423" v="9" actId="20577"/>
          <ac:graphicFrameMkLst>
            <pc:docMk/>
            <pc:sldMk cId="3193008341" sldId="269"/>
            <ac:graphicFrameMk id="14" creationId="{3FE42332-A5F0-D264-3253-AAC4F8C8C2FF}"/>
          </ac:graphicFrameMkLst>
        </pc:graphicFrameChg>
      </pc:sldChg>
      <pc:sldChg chg="modSp mod">
        <pc:chgData name="Petromindo Events 010" userId="fbfd5b36b039273f" providerId="LiveId" clId="{6DE00BC6-955B-4EA7-B129-230F752C4C55}" dt="2026-04-07T07:49:38.964" v="16" actId="20577"/>
        <pc:sldMkLst>
          <pc:docMk/>
          <pc:sldMk cId="2309186452" sldId="272"/>
        </pc:sldMkLst>
        <pc:spChg chg="mod">
          <ac:chgData name="Petromindo Events 010" userId="fbfd5b36b039273f" providerId="LiveId" clId="{6DE00BC6-955B-4EA7-B129-230F752C4C55}" dt="2026-04-07T07:49:38.964" v="16" actId="20577"/>
          <ac:spMkLst>
            <pc:docMk/>
            <pc:sldMk cId="2309186452" sldId="272"/>
            <ac:spMk id="2" creationId="{99BAF506-5842-4C7D-76EA-FF6CFD6231B3}"/>
          </ac:spMkLst>
        </pc:spChg>
      </pc:sldChg>
      <pc:sldChg chg="modSp mod">
        <pc:chgData name="Petromindo Events 010" userId="fbfd5b36b039273f" providerId="LiveId" clId="{6DE00BC6-955B-4EA7-B129-230F752C4C55}" dt="2026-04-07T07:50:56.689" v="40" actId="20577"/>
        <pc:sldMkLst>
          <pc:docMk/>
          <pc:sldMk cId="1883696647" sldId="273"/>
        </pc:sldMkLst>
        <pc:spChg chg="mod">
          <ac:chgData name="Petromindo Events 010" userId="fbfd5b36b039273f" providerId="LiveId" clId="{6DE00BC6-955B-4EA7-B129-230F752C4C55}" dt="2026-04-07T07:50:56.689" v="40" actId="20577"/>
          <ac:spMkLst>
            <pc:docMk/>
            <pc:sldMk cId="1883696647" sldId="273"/>
            <ac:spMk id="8" creationId="{306463F2-0EC2-0604-933B-569784C8BA34}"/>
          </ac:spMkLst>
        </pc:spChg>
      </pc:sldChg>
      <pc:sldChg chg="modSp mod">
        <pc:chgData name="Petromindo Events 010" userId="fbfd5b36b039273f" providerId="LiveId" clId="{6DE00BC6-955B-4EA7-B129-230F752C4C55}" dt="2026-04-07T07:49:29.548" v="14" actId="20577"/>
        <pc:sldMkLst>
          <pc:docMk/>
          <pc:sldMk cId="1885290292" sldId="287"/>
        </pc:sldMkLst>
        <pc:spChg chg="mod">
          <ac:chgData name="Petromindo Events 010" userId="fbfd5b36b039273f" providerId="LiveId" clId="{6DE00BC6-955B-4EA7-B129-230F752C4C55}" dt="2026-04-07T07:49:25.700" v="11" actId="20577"/>
          <ac:spMkLst>
            <pc:docMk/>
            <pc:sldMk cId="1885290292" sldId="287"/>
            <ac:spMk id="2" creationId="{32222947-3AF9-E818-5E5C-8D98D1719B96}"/>
          </ac:spMkLst>
        </pc:spChg>
        <pc:spChg chg="mod">
          <ac:chgData name="Petromindo Events 010" userId="fbfd5b36b039273f" providerId="LiveId" clId="{6DE00BC6-955B-4EA7-B129-230F752C4C55}" dt="2026-04-07T07:49:29.548" v="14" actId="20577"/>
          <ac:spMkLst>
            <pc:docMk/>
            <pc:sldMk cId="1885290292" sldId="287"/>
            <ac:spMk id="9" creationId="{5C4D902D-3C36-329E-01D7-5195C9CE0111}"/>
          </ac:spMkLst>
        </pc:spChg>
      </pc:sldChg>
      <pc:sldChg chg="modSp mod">
        <pc:chgData name="Petromindo Events 010" userId="fbfd5b36b039273f" providerId="LiveId" clId="{6DE00BC6-955B-4EA7-B129-230F752C4C55}" dt="2026-04-07T07:50:51.158" v="39" actId="20577"/>
        <pc:sldMkLst>
          <pc:docMk/>
          <pc:sldMk cId="2728091629" sldId="288"/>
        </pc:sldMkLst>
        <pc:spChg chg="mod">
          <ac:chgData name="Petromindo Events 010" userId="fbfd5b36b039273f" providerId="LiveId" clId="{6DE00BC6-955B-4EA7-B129-230F752C4C55}" dt="2026-04-07T07:50:27.340" v="31" actId="20577"/>
          <ac:spMkLst>
            <pc:docMk/>
            <pc:sldMk cId="2728091629" sldId="288"/>
            <ac:spMk id="2" creationId="{E921B0E5-A090-7930-8824-0105B6005912}"/>
          </ac:spMkLst>
        </pc:spChg>
        <pc:spChg chg="mod">
          <ac:chgData name="Petromindo Events 010" userId="fbfd5b36b039273f" providerId="LiveId" clId="{6DE00BC6-955B-4EA7-B129-230F752C4C55}" dt="2026-04-07T07:50:32.092" v="32" actId="20577"/>
          <ac:spMkLst>
            <pc:docMk/>
            <pc:sldMk cId="2728091629" sldId="288"/>
            <ac:spMk id="11" creationId="{4144E584-86A8-FD08-01E2-D01E309BE556}"/>
          </ac:spMkLst>
        </pc:spChg>
        <pc:graphicFrameChg chg="mod modGraphic">
          <ac:chgData name="Petromindo Events 010" userId="fbfd5b36b039273f" providerId="LiveId" clId="{6DE00BC6-955B-4EA7-B129-230F752C4C55}" dt="2026-04-07T07:50:51.158" v="39" actId="20577"/>
          <ac:graphicFrameMkLst>
            <pc:docMk/>
            <pc:sldMk cId="2728091629" sldId="288"/>
            <ac:graphicFrameMk id="12" creationId="{9D257242-33F1-7FC8-6F0B-6AC2ACC6E759}"/>
          </ac:graphicFrameMkLst>
        </pc:graphicFrameChg>
      </pc:sldChg>
      <pc:sldChg chg="modSp mod">
        <pc:chgData name="Petromindo Events 010" userId="fbfd5b36b039273f" providerId="LiveId" clId="{6DE00BC6-955B-4EA7-B129-230F752C4C55}" dt="2026-04-07T07:49:46.676" v="18" actId="20577"/>
        <pc:sldMkLst>
          <pc:docMk/>
          <pc:sldMk cId="116259408" sldId="291"/>
        </pc:sldMkLst>
        <pc:spChg chg="mod">
          <ac:chgData name="Petromindo Events 010" userId="fbfd5b36b039273f" providerId="LiveId" clId="{6DE00BC6-955B-4EA7-B129-230F752C4C55}" dt="2026-04-07T07:49:46.676" v="18" actId="20577"/>
          <ac:spMkLst>
            <pc:docMk/>
            <pc:sldMk cId="116259408" sldId="291"/>
            <ac:spMk id="2" creationId="{2AC88F7B-C8FA-1F6D-DB94-7A24F77C855B}"/>
          </ac:spMkLst>
        </pc:spChg>
      </pc:sldChg>
      <pc:sldChg chg="modSp mod">
        <pc:chgData name="Petromindo Events 010" userId="fbfd5b36b039273f" providerId="LiveId" clId="{6DE00BC6-955B-4EA7-B129-230F752C4C55}" dt="2026-04-07T07:50:10.985" v="27" actId="20577"/>
        <pc:sldMkLst>
          <pc:docMk/>
          <pc:sldMk cId="953361263" sldId="299"/>
        </pc:sldMkLst>
        <pc:spChg chg="mod">
          <ac:chgData name="Petromindo Events 010" userId="fbfd5b36b039273f" providerId="LiveId" clId="{6DE00BC6-955B-4EA7-B129-230F752C4C55}" dt="2026-04-07T07:49:54.209" v="20" actId="20577"/>
          <ac:spMkLst>
            <pc:docMk/>
            <pc:sldMk cId="953361263" sldId="299"/>
            <ac:spMk id="2" creationId="{DD852FFD-7D7F-83C7-8430-F20DD48A59BE}"/>
          </ac:spMkLst>
        </pc:spChg>
        <pc:spChg chg="mod">
          <ac:chgData name="Petromindo Events 010" userId="fbfd5b36b039273f" providerId="LiveId" clId="{6DE00BC6-955B-4EA7-B129-230F752C4C55}" dt="2026-04-07T07:49:58.260" v="22" actId="20577"/>
          <ac:spMkLst>
            <pc:docMk/>
            <pc:sldMk cId="953361263" sldId="299"/>
            <ac:spMk id="23" creationId="{C323380B-7DA4-DC37-88CD-580F8A48BA5B}"/>
          </ac:spMkLst>
        </pc:spChg>
        <pc:spChg chg="mod">
          <ac:chgData name="Petromindo Events 010" userId="fbfd5b36b039273f" providerId="LiveId" clId="{6DE00BC6-955B-4EA7-B129-230F752C4C55}" dt="2026-04-07T07:50:01.242" v="24" actId="20577"/>
          <ac:spMkLst>
            <pc:docMk/>
            <pc:sldMk cId="953361263" sldId="299"/>
            <ac:spMk id="24" creationId="{363AAE04-8AC8-C5C0-A634-AF1E2F08B6B4}"/>
          </ac:spMkLst>
        </pc:spChg>
        <pc:spChg chg="mod">
          <ac:chgData name="Petromindo Events 010" userId="fbfd5b36b039273f" providerId="LiveId" clId="{6DE00BC6-955B-4EA7-B129-230F752C4C55}" dt="2026-04-07T07:50:05.787" v="25" actId="20577"/>
          <ac:spMkLst>
            <pc:docMk/>
            <pc:sldMk cId="953361263" sldId="299"/>
            <ac:spMk id="25" creationId="{274367E0-9AD0-3313-724A-3B2154427D57}"/>
          </ac:spMkLst>
        </pc:spChg>
        <pc:spChg chg="mod">
          <ac:chgData name="Petromindo Events 010" userId="fbfd5b36b039273f" providerId="LiveId" clId="{6DE00BC6-955B-4EA7-B129-230F752C4C55}" dt="2026-04-07T07:50:08.782" v="26" actId="20577"/>
          <ac:spMkLst>
            <pc:docMk/>
            <pc:sldMk cId="953361263" sldId="299"/>
            <ac:spMk id="26" creationId="{56D77FCA-6D5D-3AC7-2AEC-2AEBB1EFF8FB}"/>
          </ac:spMkLst>
        </pc:spChg>
        <pc:spChg chg="mod">
          <ac:chgData name="Petromindo Events 010" userId="fbfd5b36b039273f" providerId="LiveId" clId="{6DE00BC6-955B-4EA7-B129-230F752C4C55}" dt="2026-04-07T07:50:10.985" v="27" actId="20577"/>
          <ac:spMkLst>
            <pc:docMk/>
            <pc:sldMk cId="953361263" sldId="299"/>
            <ac:spMk id="27" creationId="{33B1D3FF-36F3-3576-E500-6D1ED8DFE198}"/>
          </ac:spMkLst>
        </pc:spChg>
      </pc:sldChg>
      <pc:sldChg chg="modSp mod">
        <pc:chgData name="Petromindo Events 010" userId="fbfd5b36b039273f" providerId="LiveId" clId="{6DE00BC6-955B-4EA7-B129-230F752C4C55}" dt="2026-04-07T07:50:21.403" v="30" actId="20577"/>
        <pc:sldMkLst>
          <pc:docMk/>
          <pc:sldMk cId="2437988135" sldId="300"/>
        </pc:sldMkLst>
        <pc:spChg chg="mod">
          <ac:chgData name="Petromindo Events 010" userId="fbfd5b36b039273f" providerId="LiveId" clId="{6DE00BC6-955B-4EA7-B129-230F752C4C55}" dt="2026-04-07T07:50:18.537" v="29" actId="20577"/>
          <ac:spMkLst>
            <pc:docMk/>
            <pc:sldMk cId="2437988135" sldId="300"/>
            <ac:spMk id="2" creationId="{9A143BBE-D91C-6FF1-E9A8-079F683AEFED}"/>
          </ac:spMkLst>
        </pc:spChg>
        <pc:spChg chg="mod">
          <ac:chgData name="Petromindo Events 010" userId="fbfd5b36b039273f" providerId="LiveId" clId="{6DE00BC6-955B-4EA7-B129-230F752C4C55}" dt="2026-04-07T07:50:21.403" v="30" actId="20577"/>
          <ac:spMkLst>
            <pc:docMk/>
            <pc:sldMk cId="2437988135" sldId="300"/>
            <ac:spMk id="14" creationId="{D3724E51-F174-683A-D178-8D25EFB6475F}"/>
          </ac:spMkLst>
        </pc:spChg>
      </pc:sldChg>
      <pc:sldChg chg="modSp mod">
        <pc:chgData name="Petromindo Events 010" userId="fbfd5b36b039273f" providerId="LiveId" clId="{6DE00BC6-955B-4EA7-B129-230F752C4C55}" dt="2026-04-07T07:51:02.495" v="41" actId="20577"/>
        <pc:sldMkLst>
          <pc:docMk/>
          <pc:sldMk cId="1915356918" sldId="301"/>
        </pc:sldMkLst>
        <pc:spChg chg="mod">
          <ac:chgData name="Petromindo Events 010" userId="fbfd5b36b039273f" providerId="LiveId" clId="{6DE00BC6-955B-4EA7-B129-230F752C4C55}" dt="2026-04-07T07:51:02.495" v="41" actId="20577"/>
          <ac:spMkLst>
            <pc:docMk/>
            <pc:sldMk cId="1915356918" sldId="301"/>
            <ac:spMk id="8" creationId="{B9AC7735-EE62-F928-7BD3-034251CCAAFF}"/>
          </ac:spMkLst>
        </pc:spChg>
      </pc:sldChg>
      <pc:sldChg chg="modSp mod">
        <pc:chgData name="Petromindo Events 010" userId="fbfd5b36b039273f" providerId="LiveId" clId="{6DE00BC6-955B-4EA7-B129-230F752C4C55}" dt="2026-04-07T07:51:09.538" v="42" actId="20577"/>
        <pc:sldMkLst>
          <pc:docMk/>
          <pc:sldMk cId="550759706" sldId="303"/>
        </pc:sldMkLst>
        <pc:spChg chg="mod">
          <ac:chgData name="Petromindo Events 010" userId="fbfd5b36b039273f" providerId="LiveId" clId="{6DE00BC6-955B-4EA7-B129-230F752C4C55}" dt="2026-04-07T07:51:09.538" v="42" actId="20577"/>
          <ac:spMkLst>
            <pc:docMk/>
            <pc:sldMk cId="550759706" sldId="303"/>
            <ac:spMk id="2" creationId="{90BED0DF-A116-F955-EE68-4F495B95B61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package" Target="../embeddings/Microsoft_Excel_Worksheet2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67509232048406"/>
          <c:y val="4.0312099642482183E-2"/>
          <c:w val="0.66422975416661689"/>
          <c:h val="0.91060204520542232"/>
        </c:manualLayout>
      </c:layout>
      <c:barChart>
        <c:barDir val="bar"/>
        <c:grouping val="clustered"/>
        <c:varyColors val="0"/>
        <c:ser>
          <c:idx val="0"/>
          <c:order val="0"/>
          <c:tx>
            <c:strRef>
              <c:f>Sheet1!$B$1</c:f>
              <c:strCache>
                <c:ptCount val="1"/>
                <c:pt idx="0">
                  <c:v>Sales</c:v>
                </c:pt>
              </c:strCache>
            </c:strRef>
          </c:tx>
          <c:spPr>
            <a:solidFill>
              <a:schemeClr val="accent3">
                <a:lumMod val="60000"/>
                <a:lumOff val="40000"/>
              </a:schemeClr>
            </a:solidFill>
            <a:ln w="19050">
              <a:solidFill>
                <a:schemeClr val="lt1"/>
              </a:solidFill>
            </a:ln>
            <a:effectLst/>
          </c:spPr>
          <c:invertIfNegative val="0"/>
          <c:dPt>
            <c:idx val="0"/>
            <c:invertIfNegative val="0"/>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1-FE59-48C4-8EDE-9837299EFADE}"/>
              </c:ext>
            </c:extLst>
          </c:dPt>
          <c:dPt>
            <c:idx val="1"/>
            <c:invertIfNegative val="0"/>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3-FE59-48C4-8EDE-9837299EFADE}"/>
              </c:ext>
            </c:extLst>
          </c:dPt>
          <c:dPt>
            <c:idx val="2"/>
            <c:invertIfNegative val="0"/>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5-FE59-48C4-8EDE-9837299EFADE}"/>
              </c:ext>
            </c:extLst>
          </c:dPt>
          <c:dPt>
            <c:idx val="3"/>
            <c:invertIfNegative val="0"/>
            <c:bubble3D val="0"/>
            <c:spPr>
              <a:solidFill>
                <a:srgbClr val="996633"/>
              </a:solidFill>
              <a:ln w="19050">
                <a:solidFill>
                  <a:schemeClr val="lt1"/>
                </a:solidFill>
              </a:ln>
              <a:effectLst/>
            </c:spPr>
            <c:extLst>
              <c:ext xmlns:c16="http://schemas.microsoft.com/office/drawing/2014/chart" uri="{C3380CC4-5D6E-409C-BE32-E72D297353CC}">
                <c16:uniqueId val="{00000007-FE59-48C4-8EDE-9837299EFADE}"/>
              </c:ext>
            </c:extLst>
          </c:dPt>
          <c:dPt>
            <c:idx val="4"/>
            <c:invertIfNegative val="0"/>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9-FE59-48C4-8EDE-9837299EFADE}"/>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&gt;55 years</c:v>
                </c:pt>
                <c:pt idx="1">
                  <c:v>46 - 55 years</c:v>
                </c:pt>
                <c:pt idx="2">
                  <c:v>36 - 45 years</c:v>
                </c:pt>
                <c:pt idx="3">
                  <c:v>26 - 35 years</c:v>
                </c:pt>
                <c:pt idx="4">
                  <c:v>18 - 25 years</c:v>
                </c:pt>
              </c:strCache>
            </c:strRef>
          </c:cat>
          <c:val>
            <c:numRef>
              <c:f>Sheet1!$B$2:$B$6</c:f>
              <c:numCache>
                <c:formatCode>0.0%</c:formatCode>
                <c:ptCount val="5"/>
                <c:pt idx="0">
                  <c:v>8.2100000000000006E-2</c:v>
                </c:pt>
                <c:pt idx="1">
                  <c:v>0.1464</c:v>
                </c:pt>
                <c:pt idx="2">
                  <c:v>0.23569999999999999</c:v>
                </c:pt>
                <c:pt idx="3">
                  <c:v>0.38929999999999998</c:v>
                </c:pt>
                <c:pt idx="4">
                  <c:v>0.1464</c:v>
                </c:pt>
              </c:numCache>
            </c:numRef>
          </c:val>
          <c:extLst>
            <c:ext xmlns:c16="http://schemas.microsoft.com/office/drawing/2014/chart" uri="{C3380CC4-5D6E-409C-BE32-E72D297353CC}">
              <c16:uniqueId val="{0000000A-FE59-48C4-8EDE-9837299EFADE}"/>
            </c:ext>
          </c:extLst>
        </c:ser>
        <c:dLbls>
          <c:showLegendKey val="0"/>
          <c:showVal val="0"/>
          <c:showCatName val="0"/>
          <c:showSerName val="0"/>
          <c:showPercent val="0"/>
          <c:showBubbleSize val="0"/>
        </c:dLbls>
        <c:gapWidth val="65"/>
        <c:axId val="1862768511"/>
        <c:axId val="1862759871"/>
      </c:barChart>
      <c:valAx>
        <c:axId val="1862759871"/>
        <c:scaling>
          <c:orientation val="minMax"/>
        </c:scaling>
        <c:delete val="1"/>
        <c:axPos val="b"/>
        <c:numFmt formatCode="0.0%" sourceLinked="1"/>
        <c:majorTickMark val="out"/>
        <c:minorTickMark val="none"/>
        <c:tickLblPos val="nextTo"/>
        <c:crossAx val="1862768511"/>
        <c:crosses val="autoZero"/>
        <c:crossBetween val="between"/>
      </c:valAx>
      <c:catAx>
        <c:axId val="1862768511"/>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crossAx val="1862759871"/>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823479379128871"/>
          <c:y val="4.8117181266653618E-2"/>
          <c:w val="0.69176520620871129"/>
          <c:h val="0.90376563746669281"/>
        </c:manualLayout>
      </c:layout>
      <c:barChart>
        <c:barDir val="bar"/>
        <c:grouping val="clustered"/>
        <c:varyColors val="0"/>
        <c:ser>
          <c:idx val="0"/>
          <c:order val="0"/>
          <c:tx>
            <c:strRef>
              <c:f>Sheet1!$B$1</c:f>
              <c:strCache>
                <c:ptCount val="1"/>
                <c:pt idx="0">
                  <c:v>Series 1</c:v>
                </c:pt>
              </c:strCache>
            </c:strRef>
          </c:tx>
          <c:spPr>
            <a:solidFill>
              <a:schemeClr val="accent3">
                <a:lumMod val="60000"/>
                <a:lumOff val="40000"/>
              </a:schemeClr>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31E1-498A-8B86-4D0F9543D562}"/>
              </c:ext>
            </c:extLst>
          </c:dPt>
          <c:dPt>
            <c:idx val="1"/>
            <c:invertIfNegative val="0"/>
            <c:bubble3D val="0"/>
            <c:spPr>
              <a:solidFill>
                <a:srgbClr val="777777"/>
              </a:solidFill>
              <a:ln>
                <a:noFill/>
              </a:ln>
              <a:effectLst/>
            </c:spPr>
            <c:extLst>
              <c:ext xmlns:c16="http://schemas.microsoft.com/office/drawing/2014/chart" uri="{C3380CC4-5D6E-409C-BE32-E72D297353CC}">
                <c16:uniqueId val="{00000005-31E1-498A-8B86-4D0F9543D562}"/>
              </c:ext>
            </c:extLst>
          </c:dPt>
          <c:dPt>
            <c:idx val="4"/>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3-31E1-498A-8B86-4D0F9543D562}"/>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EPC/Technology provider</c:v>
                </c:pt>
                <c:pt idx="1">
                  <c:v>Consultant/Independent Professional</c:v>
                </c:pt>
                <c:pt idx="2">
                  <c:v>Developer/IPP</c:v>
                </c:pt>
                <c:pt idx="3">
                  <c:v>Industrial off-taker</c:v>
                </c:pt>
                <c:pt idx="4">
                  <c:v>Academician/Researcher</c:v>
                </c:pt>
                <c:pt idx="5">
                  <c:v>Investor/Lender</c:v>
                </c:pt>
                <c:pt idx="6">
                  <c:v>Government/SOE</c:v>
                </c:pt>
                <c:pt idx="7">
                  <c:v>Not affiliated with any institution</c:v>
                </c:pt>
                <c:pt idx="8">
                  <c:v>Others</c:v>
                </c:pt>
              </c:strCache>
            </c:strRef>
          </c:cat>
          <c:val>
            <c:numRef>
              <c:f>Sheet1!$B$2:$B$10</c:f>
              <c:numCache>
                <c:formatCode>0.00%</c:formatCode>
                <c:ptCount val="9"/>
                <c:pt idx="0">
                  <c:v>0.19639999999999999</c:v>
                </c:pt>
                <c:pt idx="1">
                  <c:v>0.17860000000000001</c:v>
                </c:pt>
                <c:pt idx="2">
                  <c:v>0.1643</c:v>
                </c:pt>
                <c:pt idx="3">
                  <c:v>0.16070000000000001</c:v>
                </c:pt>
                <c:pt idx="4">
                  <c:v>0.12859999999999999</c:v>
                </c:pt>
                <c:pt idx="5">
                  <c:v>3.9300000000000002E-2</c:v>
                </c:pt>
                <c:pt idx="6">
                  <c:v>2.5000000000000001E-2</c:v>
                </c:pt>
                <c:pt idx="7">
                  <c:v>2.1399999999999999E-2</c:v>
                </c:pt>
                <c:pt idx="8" formatCode="0.0%">
                  <c:v>8.5699999999999998E-2</c:v>
                </c:pt>
              </c:numCache>
            </c:numRef>
          </c:val>
          <c:extLst>
            <c:ext xmlns:c16="http://schemas.microsoft.com/office/drawing/2014/chart" uri="{C3380CC4-5D6E-409C-BE32-E72D297353CC}">
              <c16:uniqueId val="{00000004-31E1-498A-8B86-4D0F9543D562}"/>
            </c:ext>
          </c:extLst>
        </c:ser>
        <c:dLbls>
          <c:showLegendKey val="0"/>
          <c:showVal val="0"/>
          <c:showCatName val="0"/>
          <c:showSerName val="0"/>
          <c:showPercent val="0"/>
          <c:showBubbleSize val="0"/>
        </c:dLbls>
        <c:gapWidth val="62"/>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max val="0.55000000000000004"/>
        </c:scaling>
        <c:delete val="1"/>
        <c:axPos val="t"/>
        <c:numFmt formatCode="0.00%" sourceLinked="1"/>
        <c:majorTickMark val="out"/>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prstDash val="dash"/>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677003324075242"/>
          <c:y val="0"/>
          <c:w val="0.4381775469710435"/>
          <c:h val="1"/>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777777"/>
              </a:solidFill>
              <a:ln>
                <a:noFill/>
              </a:ln>
              <a:effectLst/>
            </c:spPr>
            <c:extLst>
              <c:ext xmlns:c16="http://schemas.microsoft.com/office/drawing/2014/chart" uri="{C3380CC4-5D6E-409C-BE32-E72D297353CC}">
                <c16:uniqueId val="{00000001-6536-4376-B9A2-6A9098AB9BC9}"/>
              </c:ext>
            </c:extLst>
          </c:dPt>
          <c:dPt>
            <c:idx val="1"/>
            <c:invertIfNegative val="0"/>
            <c:bubble3D val="0"/>
            <c:spPr>
              <a:solidFill>
                <a:srgbClr val="996633"/>
              </a:solidFill>
              <a:ln>
                <a:noFill/>
              </a:ln>
              <a:effectLst/>
            </c:spPr>
            <c:extLst>
              <c:ext xmlns:c16="http://schemas.microsoft.com/office/drawing/2014/chart" uri="{C3380CC4-5D6E-409C-BE32-E72D297353CC}">
                <c16:uniqueId val="{00000004-B8EA-4CA9-BC71-65199D45232D}"/>
              </c:ext>
            </c:extLst>
          </c:dPt>
          <c:dPt>
            <c:idx val="2"/>
            <c:invertIfNegative val="0"/>
            <c:bubble3D val="0"/>
            <c:spPr>
              <a:solidFill>
                <a:srgbClr val="777777"/>
              </a:solidFill>
              <a:ln>
                <a:noFill/>
              </a:ln>
              <a:effectLst/>
            </c:spPr>
            <c:extLst>
              <c:ext xmlns:c16="http://schemas.microsoft.com/office/drawing/2014/chart" uri="{C3380CC4-5D6E-409C-BE32-E72D297353CC}">
                <c16:uniqueId val="{00000003-6536-4376-B9A2-6A9098AB9BC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Yes, directly (Developers/investors/Off-takers)</c:v>
                </c:pt>
                <c:pt idx="1">
                  <c:v>Yes, indirectly (Consultants/Advisors)</c:v>
                </c:pt>
                <c:pt idx="2">
                  <c:v>Never</c:v>
                </c:pt>
              </c:strCache>
            </c:strRef>
          </c:cat>
          <c:val>
            <c:numRef>
              <c:f>Sheet1!$B$2:$B$4</c:f>
              <c:numCache>
                <c:formatCode>0.0%</c:formatCode>
                <c:ptCount val="3"/>
                <c:pt idx="0">
                  <c:v>0.37859999999999999</c:v>
                </c:pt>
                <c:pt idx="1">
                  <c:v>0.39290000000000003</c:v>
                </c:pt>
                <c:pt idx="2">
                  <c:v>0.2286</c:v>
                </c:pt>
              </c:numCache>
            </c:numRef>
          </c:val>
          <c:extLst>
            <c:ext xmlns:c16="http://schemas.microsoft.com/office/drawing/2014/chart" uri="{C3380CC4-5D6E-409C-BE32-E72D297353CC}">
              <c16:uniqueId val="{00000004-6536-4376-B9A2-6A9098AB9BC9}"/>
            </c:ext>
          </c:extLst>
        </c:ser>
        <c:dLbls>
          <c:showLegendKey val="0"/>
          <c:showVal val="0"/>
          <c:showCatName val="0"/>
          <c:showSerName val="0"/>
          <c:showPercent val="0"/>
          <c:showBubbleSize val="0"/>
        </c:dLbls>
        <c:gapWidth val="97"/>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max val="0.75000000000000011"/>
        </c:scaling>
        <c:delete val="1"/>
        <c:axPos val="t"/>
        <c:numFmt formatCode="0.0%" sourceLinked="1"/>
        <c:majorTickMark val="out"/>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prstDash val="dash"/>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283210456268157"/>
          <c:y val="0.1498900709996841"/>
          <c:w val="0.50425946260192034"/>
          <c:h val="0.71594357412504028"/>
        </c:manualLayout>
      </c:layout>
      <c:doughnutChart>
        <c:varyColors val="1"/>
        <c:ser>
          <c:idx val="0"/>
          <c:order val="0"/>
          <c:tx>
            <c:strRef>
              <c:f>Sheet1!$B$1</c:f>
              <c:strCache>
                <c:ptCount val="1"/>
                <c:pt idx="0">
                  <c:v>Sales</c:v>
                </c:pt>
              </c:strCache>
            </c:strRef>
          </c:tx>
          <c:dPt>
            <c:idx val="0"/>
            <c:bubble3D val="0"/>
            <c:spPr>
              <a:solidFill>
                <a:srgbClr val="996633"/>
              </a:solidFill>
              <a:ln w="19050">
                <a:solidFill>
                  <a:schemeClr val="lt1"/>
                </a:solidFill>
              </a:ln>
              <a:effectLst/>
            </c:spPr>
            <c:extLst>
              <c:ext xmlns:c16="http://schemas.microsoft.com/office/drawing/2014/chart" uri="{C3380CC4-5D6E-409C-BE32-E72D297353CC}">
                <c16:uniqueId val="{00000001-327A-4DE0-98C4-FFB757E0F3E0}"/>
              </c:ext>
            </c:extLst>
          </c:dPt>
          <c:dPt>
            <c:idx val="1"/>
            <c:bubble3D val="0"/>
            <c:spPr>
              <a:solidFill>
                <a:srgbClr val="777777"/>
              </a:solidFill>
              <a:ln w="19050">
                <a:solidFill>
                  <a:schemeClr val="lt1"/>
                </a:solidFill>
              </a:ln>
              <a:effectLst/>
            </c:spPr>
            <c:extLst>
              <c:ext xmlns:c16="http://schemas.microsoft.com/office/drawing/2014/chart" uri="{C3380CC4-5D6E-409C-BE32-E72D297353CC}">
                <c16:uniqueId val="{00000003-327A-4DE0-98C4-FFB757E0F3E0}"/>
              </c:ext>
            </c:extLst>
          </c:dPt>
          <c:dPt>
            <c:idx val="2"/>
            <c:bubble3D val="0"/>
            <c:spPr>
              <a:solidFill>
                <a:srgbClr val="422C16"/>
              </a:solidFill>
              <a:ln w="19050">
                <a:solidFill>
                  <a:schemeClr val="lt1"/>
                </a:solidFill>
              </a:ln>
              <a:effectLst/>
            </c:spPr>
            <c:extLst>
              <c:ext xmlns:c16="http://schemas.microsoft.com/office/drawing/2014/chart" uri="{C3380CC4-5D6E-409C-BE32-E72D297353CC}">
                <c16:uniqueId val="{00000004-C665-45A6-B03D-F4C013B00EFE}"/>
              </c:ext>
            </c:extLst>
          </c:dPt>
          <c:dLbls>
            <c:dLbl>
              <c:idx val="0"/>
              <c:layout>
                <c:manualLayout>
                  <c:x val="-0.11660314279558037"/>
                  <c:y val="-8.80596886597704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27A-4DE0-98C4-FFB757E0F3E0}"/>
                </c:ext>
              </c:extLst>
            </c:dLbl>
            <c:dLbl>
              <c:idx val="1"/>
              <c:layout>
                <c:manualLayout>
                  <c:x val="0.122326763493269"/>
                  <c:y val="8.44446570301967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27A-4DE0-98C4-FFB757E0F3E0}"/>
                </c:ext>
              </c:extLst>
            </c:dLbl>
            <c:dLbl>
              <c:idx val="2"/>
              <c:layout>
                <c:manualLayout>
                  <c:x val="-0.16125966556835586"/>
                  <c:y val="0.1021492388453336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665-45A6-B03D-F4C013B00EFE}"/>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1"/>
            <c:leaderLines>
              <c:spPr>
                <a:ln w="15875" cap="flat" cmpd="sng" algn="ctr">
                  <a:solidFill>
                    <a:schemeClr val="tx2">
                      <a:lumMod val="25000"/>
                    </a:schemeClr>
                  </a:solidFill>
                  <a:round/>
                </a:ln>
                <a:effectLst/>
              </c:spPr>
            </c:leaderLines>
            <c:extLst>
              <c:ext xmlns:c15="http://schemas.microsoft.com/office/drawing/2012/chart" uri="{CE6537A1-D6FC-4f65-9D91-7224C49458BB}"/>
            </c:extLst>
          </c:dLbls>
          <c:cat>
            <c:strRef>
              <c:f>Sheet1!$A$2:$A$4</c:f>
              <c:strCache>
                <c:ptCount val="3"/>
                <c:pt idx="0">
                  <c:v>Progressing positively and aligned with targets</c:v>
                </c:pt>
                <c:pt idx="1">
                  <c:v>Progressing, but relatively stagnant</c:v>
                </c:pt>
                <c:pt idx="2">
                  <c:v>Limited or no significant progress</c:v>
                </c:pt>
              </c:strCache>
            </c:strRef>
          </c:cat>
          <c:val>
            <c:numRef>
              <c:f>Sheet1!$B$2:$B$4</c:f>
              <c:numCache>
                <c:formatCode>0.0%</c:formatCode>
                <c:ptCount val="3"/>
                <c:pt idx="0">
                  <c:v>0.15709999999999999</c:v>
                </c:pt>
                <c:pt idx="1">
                  <c:v>0.56789999999999996</c:v>
                </c:pt>
                <c:pt idx="2">
                  <c:v>0.27500000000000002</c:v>
                </c:pt>
              </c:numCache>
            </c:numRef>
          </c:val>
          <c:extLst>
            <c:ext xmlns:c16="http://schemas.microsoft.com/office/drawing/2014/chart" uri="{C3380CC4-5D6E-409C-BE32-E72D297353CC}">
              <c16:uniqueId val="{00000004-327A-4DE0-98C4-FFB757E0F3E0}"/>
            </c:ext>
          </c:extLst>
        </c:ser>
        <c:dLbls>
          <c:showLegendKey val="0"/>
          <c:showVal val="0"/>
          <c:showCatName val="0"/>
          <c:showSerName val="0"/>
          <c:showPercent val="0"/>
          <c:showBubbleSize val="0"/>
          <c:showLeaderLines val="1"/>
        </c:dLbls>
        <c:firstSliceAng val="285"/>
        <c:holeSize val="61"/>
      </c:doughnutChart>
      <c:spPr>
        <a:noFill/>
        <a:ln>
          <a:noFill/>
        </a:ln>
        <a:effectLst/>
      </c:spPr>
    </c:plotArea>
    <c:legend>
      <c:legendPos val="t"/>
      <c:legendEntry>
        <c:idx val="0"/>
        <c:delete val="1"/>
      </c:legendEntry>
      <c:layout>
        <c:manualLayout>
          <c:xMode val="edge"/>
          <c:yMode val="edge"/>
          <c:x val="0.39532997478254367"/>
          <c:y val="6.3402975835034667E-2"/>
          <c:w val="0.2143016909506858"/>
          <c:h val="7.2081916866661544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bg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1979500345217178"/>
          <c:y val="0"/>
          <c:w val="0.35737937265982"/>
          <c:h val="0.89642242154295004"/>
        </c:manualLayout>
      </c:layout>
      <c:barChart>
        <c:barDir val="bar"/>
        <c:grouping val="clustered"/>
        <c:varyColors val="0"/>
        <c:ser>
          <c:idx val="0"/>
          <c:order val="0"/>
          <c:tx>
            <c:strRef>
              <c:f>Sheet1!$B$1</c:f>
              <c:strCache>
                <c:ptCount val="1"/>
                <c:pt idx="0">
                  <c:v>Series 1</c:v>
                </c:pt>
              </c:strCache>
            </c:strRef>
          </c:tx>
          <c:spPr>
            <a:solidFill>
              <a:srgbClr val="996633"/>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CD51-4B70-B06F-519FDF64EC1F}"/>
              </c:ext>
            </c:extLst>
          </c:dPt>
          <c:dPt>
            <c:idx val="1"/>
            <c:invertIfNegative val="0"/>
            <c:bubble3D val="0"/>
            <c:spPr>
              <a:solidFill>
                <a:srgbClr val="777777"/>
              </a:solidFill>
              <a:ln>
                <a:noFill/>
              </a:ln>
              <a:effectLst/>
            </c:spPr>
            <c:extLst>
              <c:ext xmlns:c16="http://schemas.microsoft.com/office/drawing/2014/chart" uri="{C3380CC4-5D6E-409C-BE32-E72D297353CC}">
                <c16:uniqueId val="{00000003-CD51-4B70-B06F-519FDF64EC1F}"/>
              </c:ext>
            </c:extLst>
          </c:dPt>
          <c:dPt>
            <c:idx val="2"/>
            <c:invertIfNegative val="0"/>
            <c:bubble3D val="0"/>
            <c:spPr>
              <a:solidFill>
                <a:srgbClr val="422C16"/>
              </a:solidFill>
              <a:ln>
                <a:noFill/>
              </a:ln>
              <a:effectLst/>
            </c:spPr>
            <c:extLst>
              <c:ext xmlns:c16="http://schemas.microsoft.com/office/drawing/2014/chart" uri="{C3380CC4-5D6E-409C-BE32-E72D297353CC}">
                <c16:uniqueId val="{00000004-8618-4872-BD2A-DBAC29A06B48}"/>
              </c:ext>
            </c:extLst>
          </c:dPt>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Progressing positively and aligned with targets</c:v>
                </c:pt>
                <c:pt idx="1">
                  <c:v>Progressing, but relatively stagnant</c:v>
                </c:pt>
                <c:pt idx="2">
                  <c:v>Limited or no significant progress</c:v>
                </c:pt>
              </c:strCache>
            </c:strRef>
          </c:cat>
          <c:val>
            <c:numRef>
              <c:f>Sheet1!$B$2:$B$4</c:f>
              <c:numCache>
                <c:formatCode>0.00%</c:formatCode>
                <c:ptCount val="3"/>
                <c:pt idx="0">
                  <c:v>0.16669999999999999</c:v>
                </c:pt>
                <c:pt idx="1">
                  <c:v>0.56479999999999997</c:v>
                </c:pt>
                <c:pt idx="2">
                  <c:v>0.26850000000000002</c:v>
                </c:pt>
              </c:numCache>
            </c:numRef>
          </c:val>
          <c:extLst>
            <c:ext xmlns:c16="http://schemas.microsoft.com/office/drawing/2014/chart" uri="{C3380CC4-5D6E-409C-BE32-E72D297353CC}">
              <c16:uniqueId val="{00000004-CD51-4B70-B06F-519FDF64EC1F}"/>
            </c:ext>
          </c:extLst>
        </c:ser>
        <c:dLbls>
          <c:showLegendKey val="0"/>
          <c:showVal val="0"/>
          <c:showCatName val="0"/>
          <c:showSerName val="0"/>
          <c:showPercent val="0"/>
          <c:showBubbleSize val="0"/>
        </c:dLbls>
        <c:gapWidth val="60"/>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5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latin typeface="Titillium Web" panose="00000500000000000000"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1979500345217178"/>
          <c:y val="0"/>
          <c:w val="0.48020499654782817"/>
          <c:h val="0.89642242154295004"/>
        </c:manualLayout>
      </c:layout>
      <c:barChart>
        <c:barDir val="bar"/>
        <c:grouping val="clustered"/>
        <c:varyColors val="0"/>
        <c:ser>
          <c:idx val="0"/>
          <c:order val="0"/>
          <c:tx>
            <c:strRef>
              <c:f>Sheet1!$B$1</c:f>
              <c:strCache>
                <c:ptCount val="1"/>
                <c:pt idx="0">
                  <c:v>Series 1</c:v>
                </c:pt>
              </c:strCache>
            </c:strRef>
          </c:tx>
          <c:spPr>
            <a:solidFill>
              <a:srgbClr val="996633"/>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CB7F-4250-9D4E-00E509430473}"/>
              </c:ext>
            </c:extLst>
          </c:dPt>
          <c:dPt>
            <c:idx val="1"/>
            <c:invertIfNegative val="0"/>
            <c:bubble3D val="0"/>
            <c:spPr>
              <a:solidFill>
                <a:srgbClr val="777777"/>
              </a:solidFill>
              <a:ln>
                <a:noFill/>
              </a:ln>
              <a:effectLst/>
            </c:spPr>
            <c:extLst>
              <c:ext xmlns:c16="http://schemas.microsoft.com/office/drawing/2014/chart" uri="{C3380CC4-5D6E-409C-BE32-E72D297353CC}">
                <c16:uniqueId val="{00000003-CB7F-4250-9D4E-00E509430473}"/>
              </c:ext>
            </c:extLst>
          </c:dPt>
          <c:dPt>
            <c:idx val="2"/>
            <c:invertIfNegative val="0"/>
            <c:bubble3D val="0"/>
            <c:spPr>
              <a:solidFill>
                <a:srgbClr val="422C16"/>
              </a:solidFill>
              <a:ln>
                <a:noFill/>
              </a:ln>
              <a:effectLst/>
            </c:spPr>
            <c:extLst>
              <c:ext xmlns:c16="http://schemas.microsoft.com/office/drawing/2014/chart" uri="{C3380CC4-5D6E-409C-BE32-E72D297353CC}">
                <c16:uniqueId val="{00000005-CB7F-4250-9D4E-00E509430473}"/>
              </c:ext>
            </c:extLst>
          </c:dPt>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Progressing positively and aligned with targets</c:v>
                </c:pt>
                <c:pt idx="1">
                  <c:v>Progressing, but relatively stagnant</c:v>
                </c:pt>
                <c:pt idx="2">
                  <c:v>Limited or no significant progress</c:v>
                </c:pt>
              </c:strCache>
            </c:strRef>
          </c:cat>
          <c:val>
            <c:numRef>
              <c:f>Sheet1!$B$2:$B$4</c:f>
              <c:numCache>
                <c:formatCode>0.00%</c:formatCode>
                <c:ptCount val="3"/>
                <c:pt idx="0">
                  <c:v>0.125</c:v>
                </c:pt>
                <c:pt idx="1">
                  <c:v>0.57809999999999995</c:v>
                </c:pt>
                <c:pt idx="2">
                  <c:v>0.2969</c:v>
                </c:pt>
              </c:numCache>
            </c:numRef>
          </c:val>
          <c:extLst>
            <c:ext xmlns:c16="http://schemas.microsoft.com/office/drawing/2014/chart" uri="{C3380CC4-5D6E-409C-BE32-E72D297353CC}">
              <c16:uniqueId val="{00000006-CB7F-4250-9D4E-00E509430473}"/>
            </c:ext>
          </c:extLst>
        </c:ser>
        <c:dLbls>
          <c:showLegendKey val="0"/>
          <c:showVal val="0"/>
          <c:showCatName val="0"/>
          <c:showSerName val="0"/>
          <c:showPercent val="0"/>
          <c:showBubbleSize val="0"/>
        </c:dLbls>
        <c:gapWidth val="60"/>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5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latin typeface="Titillium Web" panose="00000500000000000000" pitchFamily="2"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013821049166429"/>
          <c:y val="4.250999272771714E-2"/>
          <c:w val="0.6064443211134396"/>
          <c:h val="0.9290719721528764"/>
        </c:manualLayout>
      </c:layout>
      <c:barChart>
        <c:barDir val="bar"/>
        <c:grouping val="clustered"/>
        <c:varyColors val="0"/>
        <c:ser>
          <c:idx val="0"/>
          <c:order val="0"/>
          <c:tx>
            <c:strRef>
              <c:f>Sheet1!$B$1</c:f>
              <c:strCache>
                <c:ptCount val="1"/>
                <c:pt idx="0">
                  <c:v>Series 1</c:v>
                </c:pt>
              </c:strCache>
            </c:strRef>
          </c:tx>
          <c:spPr>
            <a:solidFill>
              <a:srgbClr val="996633"/>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79A2-4E22-9529-84AD642C7959}"/>
              </c:ext>
            </c:extLst>
          </c:dPt>
          <c:dPt>
            <c:idx val="1"/>
            <c:invertIfNegative val="0"/>
            <c:bubble3D val="0"/>
            <c:spPr>
              <a:solidFill>
                <a:srgbClr val="996633"/>
              </a:solidFill>
              <a:ln>
                <a:noFill/>
              </a:ln>
              <a:effectLst/>
            </c:spPr>
            <c:extLst>
              <c:ext xmlns:c16="http://schemas.microsoft.com/office/drawing/2014/chart" uri="{C3380CC4-5D6E-409C-BE32-E72D297353CC}">
                <c16:uniqueId val="{00000003-79A2-4E22-9529-84AD642C7959}"/>
              </c:ext>
            </c:extLst>
          </c:dPt>
          <c:dPt>
            <c:idx val="2"/>
            <c:invertIfNegative val="0"/>
            <c:bubble3D val="0"/>
            <c:spPr>
              <a:solidFill>
                <a:srgbClr val="996633"/>
              </a:solidFill>
              <a:ln>
                <a:noFill/>
              </a:ln>
              <a:effectLst/>
            </c:spPr>
            <c:extLst>
              <c:ext xmlns:c16="http://schemas.microsoft.com/office/drawing/2014/chart" uri="{C3380CC4-5D6E-409C-BE32-E72D297353CC}">
                <c16:uniqueId val="{00000005-79A2-4E22-9529-84AD642C7959}"/>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Very important</c:v>
                </c:pt>
                <c:pt idx="1">
                  <c:v>Important</c:v>
                </c:pt>
                <c:pt idx="2">
                  <c:v>Moderately important</c:v>
                </c:pt>
                <c:pt idx="3">
                  <c:v>Less important</c:v>
                </c:pt>
                <c:pt idx="4">
                  <c:v>Not important at all</c:v>
                </c:pt>
              </c:strCache>
            </c:strRef>
          </c:cat>
          <c:val>
            <c:numRef>
              <c:f>Sheet1!$B$2:$B$6</c:f>
              <c:numCache>
                <c:formatCode>0.00%</c:formatCode>
                <c:ptCount val="5"/>
                <c:pt idx="0">
                  <c:v>0.7964</c:v>
                </c:pt>
                <c:pt idx="1">
                  <c:v>0.15</c:v>
                </c:pt>
                <c:pt idx="2">
                  <c:v>4.6399999999999997E-2</c:v>
                </c:pt>
                <c:pt idx="3">
                  <c:v>7.1000000000000004E-3</c:v>
                </c:pt>
                <c:pt idx="4">
                  <c:v>0</c:v>
                </c:pt>
              </c:numCache>
            </c:numRef>
          </c:val>
          <c:extLst>
            <c:ext xmlns:c16="http://schemas.microsoft.com/office/drawing/2014/chart" uri="{C3380CC4-5D6E-409C-BE32-E72D297353CC}">
              <c16:uniqueId val="{00000006-79A2-4E22-9529-84AD642C7959}"/>
            </c:ext>
          </c:extLst>
        </c:ser>
        <c:dLbls>
          <c:showLegendKey val="0"/>
          <c:showVal val="0"/>
          <c:showCatName val="0"/>
          <c:showSerName val="0"/>
          <c:showPercent val="0"/>
          <c:showBubbleSize val="0"/>
        </c:dLbls>
        <c:gapWidth val="123"/>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lumMod val="10000"/>
                  </a:schemeClr>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9928727659042621"/>
          <c:y val="4.250999272771714E-2"/>
          <c:w val="0.41979221347331586"/>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777777"/>
              </a:solidFill>
              <a:ln>
                <a:noFill/>
              </a:ln>
              <a:effectLst/>
            </c:spPr>
            <c:extLst>
              <c:ext xmlns:c16="http://schemas.microsoft.com/office/drawing/2014/chart" uri="{C3380CC4-5D6E-409C-BE32-E72D297353CC}">
                <c16:uniqueId val="{00000001-45C9-4A34-AD94-85CF72816AE2}"/>
              </c:ext>
            </c:extLst>
          </c:dPt>
          <c:dPt>
            <c:idx val="1"/>
            <c:invertIfNegative val="0"/>
            <c:bubble3D val="0"/>
            <c:spPr>
              <a:solidFill>
                <a:srgbClr val="777777"/>
              </a:solidFill>
              <a:ln>
                <a:noFill/>
              </a:ln>
              <a:effectLst/>
            </c:spPr>
            <c:extLst>
              <c:ext xmlns:c16="http://schemas.microsoft.com/office/drawing/2014/chart" uri="{C3380CC4-5D6E-409C-BE32-E72D297353CC}">
                <c16:uniqueId val="{00000003-45C9-4A34-AD94-85CF72816AE2}"/>
              </c:ext>
            </c:extLst>
          </c:dPt>
          <c:dPt>
            <c:idx val="2"/>
            <c:invertIfNegative val="0"/>
            <c:bubble3D val="0"/>
            <c:spPr>
              <a:solidFill>
                <a:srgbClr val="777777"/>
              </a:solidFill>
              <a:ln>
                <a:noFill/>
              </a:ln>
              <a:effectLst/>
            </c:spPr>
            <c:extLst>
              <c:ext xmlns:c16="http://schemas.microsoft.com/office/drawing/2014/chart" uri="{C3380CC4-5D6E-409C-BE32-E72D297353CC}">
                <c16:uniqueId val="{00000005-45C9-4A34-AD94-85CF72816AE2}"/>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Very attractive</c:v>
                </c:pt>
                <c:pt idx="1">
                  <c:v>Attractive</c:v>
                </c:pt>
                <c:pt idx="2">
                  <c:v>Moderately attractive</c:v>
                </c:pt>
                <c:pt idx="3">
                  <c:v>Unattractive</c:v>
                </c:pt>
                <c:pt idx="4">
                  <c:v>Not attractive at all</c:v>
                </c:pt>
              </c:strCache>
            </c:strRef>
          </c:cat>
          <c:val>
            <c:numRef>
              <c:f>Sheet1!$B$2:$B$6</c:f>
              <c:numCache>
                <c:formatCode>0.00%</c:formatCode>
                <c:ptCount val="5"/>
                <c:pt idx="0">
                  <c:v>0.12859999999999999</c:v>
                </c:pt>
                <c:pt idx="1">
                  <c:v>0.2964</c:v>
                </c:pt>
                <c:pt idx="2">
                  <c:v>0.37859999999999999</c:v>
                </c:pt>
                <c:pt idx="3">
                  <c:v>0.1714</c:v>
                </c:pt>
                <c:pt idx="4">
                  <c:v>2.5000000000000001E-2</c:v>
                </c:pt>
              </c:numCache>
            </c:numRef>
          </c:val>
          <c:extLst>
            <c:ext xmlns:c16="http://schemas.microsoft.com/office/drawing/2014/chart" uri="{C3380CC4-5D6E-409C-BE32-E72D297353CC}">
              <c16:uniqueId val="{00000006-45C9-4A34-AD94-85CF72816AE2}"/>
            </c:ext>
          </c:extLst>
        </c:ser>
        <c:dLbls>
          <c:showLegendKey val="0"/>
          <c:showVal val="0"/>
          <c:showCatName val="0"/>
          <c:showSerName val="0"/>
          <c:showPercent val="0"/>
          <c:showBubbleSize val="0"/>
        </c:dLbls>
        <c:gapWidth val="123"/>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lumMod val="10000"/>
                  </a:schemeClr>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000000"/>
              </a:solidFill>
              <a:ln>
                <a:noFill/>
              </a:ln>
              <a:effectLst/>
            </c:spPr>
            <c:extLst>
              <c:ext xmlns:c16="http://schemas.microsoft.com/office/drawing/2014/chart" uri="{C3380CC4-5D6E-409C-BE32-E72D297353CC}">
                <c16:uniqueId val="{00000001-C184-4E82-BCB8-B9C8CAC13FE6}"/>
              </c:ext>
            </c:extLst>
          </c:dPt>
          <c:cat>
            <c:strRef>
              <c:f>Sheet1!$A$2</c:f>
              <c:strCache>
                <c:ptCount val="1"/>
                <c:pt idx="0">
                  <c:v>Category 1</c:v>
                </c:pt>
              </c:strCache>
            </c:strRef>
          </c:cat>
          <c:val>
            <c:numRef>
              <c:f>Sheet1!$B$2</c:f>
              <c:numCache>
                <c:formatCode>General</c:formatCode>
                <c:ptCount val="1"/>
                <c:pt idx="0">
                  <c:v>94.800000000000011</c:v>
                </c:pt>
              </c:numCache>
            </c:numRef>
          </c:val>
          <c:extLst>
            <c:ext xmlns:c16="http://schemas.microsoft.com/office/drawing/2014/chart" uri="{C3380CC4-5D6E-409C-BE32-E72D297353CC}">
              <c16:uniqueId val="{00000002-C184-4E82-BCB8-B9C8CAC13FE6}"/>
            </c:ext>
          </c:extLst>
        </c:ser>
        <c:ser>
          <c:idx val="1"/>
          <c:order val="1"/>
          <c:tx>
            <c:strRef>
              <c:f>Sheet1!$C$1</c:f>
              <c:strCache>
                <c:ptCount val="1"/>
                <c:pt idx="0">
                  <c:v>Series 2</c:v>
                </c:pt>
              </c:strCache>
            </c:strRef>
          </c:tx>
          <c:spPr>
            <a:solidFill>
              <a:schemeClr val="bg1">
                <a:lumMod val="75000"/>
              </a:schemeClr>
            </a:solidFill>
            <a:ln>
              <a:noFill/>
            </a:ln>
            <a:effectLst/>
          </c:spPr>
          <c:invertIfNegative val="0"/>
          <c:cat>
            <c:strRef>
              <c:f>Sheet1!$A$2</c:f>
              <c:strCache>
                <c:ptCount val="1"/>
                <c:pt idx="0">
                  <c:v>Category 1</c:v>
                </c:pt>
              </c:strCache>
            </c:strRef>
          </c:cat>
          <c:val>
            <c:numRef>
              <c:f>Sheet1!$C$2</c:f>
              <c:numCache>
                <c:formatCode>General</c:formatCode>
                <c:ptCount val="1"/>
                <c:pt idx="0">
                  <c:v>5.1999999999999886</c:v>
                </c:pt>
              </c:numCache>
            </c:numRef>
          </c:val>
          <c:extLst>
            <c:ext xmlns:c16="http://schemas.microsoft.com/office/drawing/2014/chart" uri="{C3380CC4-5D6E-409C-BE32-E72D297353CC}">
              <c16:uniqueId val="{00000003-C184-4E82-BCB8-B9C8CAC13FE6}"/>
            </c:ext>
          </c:extLst>
        </c:ser>
        <c:dLbls>
          <c:showLegendKey val="0"/>
          <c:showVal val="0"/>
          <c:showCatName val="0"/>
          <c:showSerName val="0"/>
          <c:showPercent val="0"/>
          <c:showBubbleSize val="0"/>
        </c:dLbls>
        <c:gapWidth val="150"/>
        <c:overlap val="100"/>
        <c:axId val="907076655"/>
        <c:axId val="907097775"/>
      </c:barChart>
      <c:catAx>
        <c:axId val="907076655"/>
        <c:scaling>
          <c:orientation val="minMax"/>
        </c:scaling>
        <c:delete val="1"/>
        <c:axPos val="b"/>
        <c:numFmt formatCode="General" sourceLinked="1"/>
        <c:majorTickMark val="none"/>
        <c:minorTickMark val="none"/>
        <c:tickLblPos val="nextTo"/>
        <c:crossAx val="907097775"/>
        <c:crosses val="autoZero"/>
        <c:auto val="1"/>
        <c:lblAlgn val="ctr"/>
        <c:lblOffset val="100"/>
        <c:noMultiLvlLbl val="0"/>
      </c:catAx>
      <c:valAx>
        <c:axId val="907097775"/>
        <c:scaling>
          <c:orientation val="minMax"/>
          <c:min val="0"/>
        </c:scaling>
        <c:delete val="1"/>
        <c:axPos val="l"/>
        <c:numFmt formatCode="0%" sourceLinked="1"/>
        <c:majorTickMark val="out"/>
        <c:minorTickMark val="none"/>
        <c:tickLblPos val="nextTo"/>
        <c:crossAx val="907076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000000"/>
              </a:solidFill>
              <a:ln>
                <a:noFill/>
              </a:ln>
              <a:effectLst/>
            </c:spPr>
            <c:extLst>
              <c:ext xmlns:c16="http://schemas.microsoft.com/office/drawing/2014/chart" uri="{C3380CC4-5D6E-409C-BE32-E72D297353CC}">
                <c16:uniqueId val="{00000001-15D3-416F-80B7-9ABBBD046542}"/>
              </c:ext>
            </c:extLst>
          </c:dPt>
          <c:cat>
            <c:strRef>
              <c:f>Sheet1!$A$2</c:f>
              <c:strCache>
                <c:ptCount val="1"/>
                <c:pt idx="0">
                  <c:v>Category 1</c:v>
                </c:pt>
              </c:strCache>
            </c:strRef>
          </c:cat>
          <c:val>
            <c:numRef>
              <c:f>Sheet1!$B$2</c:f>
              <c:numCache>
                <c:formatCode>General</c:formatCode>
                <c:ptCount val="1"/>
                <c:pt idx="0">
                  <c:v>66.600000000000009</c:v>
                </c:pt>
              </c:numCache>
            </c:numRef>
          </c:val>
          <c:extLst>
            <c:ext xmlns:c16="http://schemas.microsoft.com/office/drawing/2014/chart" uri="{C3380CC4-5D6E-409C-BE32-E72D297353CC}">
              <c16:uniqueId val="{00000002-15D3-416F-80B7-9ABBBD046542}"/>
            </c:ext>
          </c:extLst>
        </c:ser>
        <c:ser>
          <c:idx val="1"/>
          <c:order val="1"/>
          <c:tx>
            <c:strRef>
              <c:f>Sheet1!$C$1</c:f>
              <c:strCache>
                <c:ptCount val="1"/>
                <c:pt idx="0">
                  <c:v>Series 2</c:v>
                </c:pt>
              </c:strCache>
            </c:strRef>
          </c:tx>
          <c:spPr>
            <a:solidFill>
              <a:schemeClr val="bg1">
                <a:lumMod val="75000"/>
              </a:schemeClr>
            </a:solidFill>
            <a:ln>
              <a:noFill/>
            </a:ln>
            <a:effectLst/>
          </c:spPr>
          <c:invertIfNegative val="0"/>
          <c:cat>
            <c:strRef>
              <c:f>Sheet1!$A$2</c:f>
              <c:strCache>
                <c:ptCount val="1"/>
                <c:pt idx="0">
                  <c:v>Category 1</c:v>
                </c:pt>
              </c:strCache>
            </c:strRef>
          </c:cat>
          <c:val>
            <c:numRef>
              <c:f>Sheet1!$C$2</c:f>
              <c:numCache>
                <c:formatCode>General</c:formatCode>
                <c:ptCount val="1"/>
                <c:pt idx="0">
                  <c:v>33.399999999999991</c:v>
                </c:pt>
              </c:numCache>
            </c:numRef>
          </c:val>
          <c:extLst>
            <c:ext xmlns:c16="http://schemas.microsoft.com/office/drawing/2014/chart" uri="{C3380CC4-5D6E-409C-BE32-E72D297353CC}">
              <c16:uniqueId val="{00000003-15D3-416F-80B7-9ABBBD046542}"/>
            </c:ext>
          </c:extLst>
        </c:ser>
        <c:dLbls>
          <c:showLegendKey val="0"/>
          <c:showVal val="0"/>
          <c:showCatName val="0"/>
          <c:showSerName val="0"/>
          <c:showPercent val="0"/>
          <c:showBubbleSize val="0"/>
        </c:dLbls>
        <c:gapWidth val="150"/>
        <c:overlap val="100"/>
        <c:axId val="907076655"/>
        <c:axId val="907097775"/>
      </c:barChart>
      <c:catAx>
        <c:axId val="907076655"/>
        <c:scaling>
          <c:orientation val="minMax"/>
        </c:scaling>
        <c:delete val="1"/>
        <c:axPos val="b"/>
        <c:numFmt formatCode="General" sourceLinked="1"/>
        <c:majorTickMark val="none"/>
        <c:minorTickMark val="none"/>
        <c:tickLblPos val="nextTo"/>
        <c:crossAx val="907097775"/>
        <c:crosses val="autoZero"/>
        <c:auto val="1"/>
        <c:lblAlgn val="ctr"/>
        <c:lblOffset val="100"/>
        <c:noMultiLvlLbl val="0"/>
      </c:catAx>
      <c:valAx>
        <c:axId val="907097775"/>
        <c:scaling>
          <c:orientation val="minMax"/>
        </c:scaling>
        <c:delete val="1"/>
        <c:axPos val="l"/>
        <c:numFmt formatCode="0%" sourceLinked="1"/>
        <c:majorTickMark val="none"/>
        <c:minorTickMark val="none"/>
        <c:tickLblPos val="nextTo"/>
        <c:crossAx val="907076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80547154448075"/>
          <c:y val="4.250999272771714E-2"/>
          <c:w val="0.53247040548502866"/>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3069-405C-92EC-A2CD3860A6E5}"/>
              </c:ext>
            </c:extLst>
          </c:dPt>
          <c:dPt>
            <c:idx val="1"/>
            <c:invertIfNegative val="0"/>
            <c:bubble3D val="0"/>
            <c:spPr>
              <a:solidFill>
                <a:srgbClr val="996633"/>
              </a:solidFill>
              <a:ln>
                <a:noFill/>
              </a:ln>
              <a:effectLst/>
            </c:spPr>
            <c:extLst>
              <c:ext xmlns:c16="http://schemas.microsoft.com/office/drawing/2014/chart" uri="{C3380CC4-5D6E-409C-BE32-E72D297353CC}">
                <c16:uniqueId val="{00000003-3069-405C-92EC-A2CD3860A6E5}"/>
              </c:ext>
            </c:extLst>
          </c:dPt>
          <c:dPt>
            <c:idx val="2"/>
            <c:invertIfNegative val="0"/>
            <c:bubble3D val="0"/>
            <c:spPr>
              <a:solidFill>
                <a:srgbClr val="777777"/>
              </a:solidFill>
              <a:ln>
                <a:noFill/>
              </a:ln>
              <a:effectLst/>
            </c:spPr>
            <c:extLst>
              <c:ext xmlns:c16="http://schemas.microsoft.com/office/drawing/2014/chart" uri="{C3380CC4-5D6E-409C-BE32-E72D297353CC}">
                <c16:uniqueId val="{00000005-3069-405C-92EC-A2CD3860A6E5}"/>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Regulatory uncertainty</c:v>
                </c:pt>
                <c:pt idx="1">
                  <c:v>Lengthy permitting process</c:v>
                </c:pt>
                <c:pt idx="2">
                  <c:v>Unattractive tariff / electricity pricing scheme</c:v>
                </c:pt>
                <c:pt idx="3">
                  <c:v>Local content requirements (TKDN) / technology readiness</c:v>
                </c:pt>
                <c:pt idx="4">
                  <c:v>Limited grid capacity and interconnection constraints</c:v>
                </c:pt>
                <c:pt idx="5">
                  <c:v>Limited access to financing</c:v>
                </c:pt>
                <c:pt idx="6">
                  <c:v>Off-taker risk</c:v>
                </c:pt>
                <c:pt idx="7">
                  <c:v>Others</c:v>
                </c:pt>
              </c:strCache>
            </c:strRef>
          </c:cat>
          <c:val>
            <c:numRef>
              <c:f>Sheet1!$B$2:$B$9</c:f>
              <c:numCache>
                <c:formatCode>0.00%</c:formatCode>
                <c:ptCount val="8"/>
                <c:pt idx="0">
                  <c:v>0.71789999999999998</c:v>
                </c:pt>
                <c:pt idx="1">
                  <c:v>0.59289999999999998</c:v>
                </c:pt>
                <c:pt idx="2">
                  <c:v>0.44640000000000002</c:v>
                </c:pt>
                <c:pt idx="3">
                  <c:v>0.3</c:v>
                </c:pt>
                <c:pt idx="4">
                  <c:v>0.27500000000000002</c:v>
                </c:pt>
                <c:pt idx="5">
                  <c:v>0.22140000000000001</c:v>
                </c:pt>
                <c:pt idx="6">
                  <c:v>0.17860000000000001</c:v>
                </c:pt>
                <c:pt idx="7">
                  <c:v>8.5699999999999998E-2</c:v>
                </c:pt>
              </c:numCache>
            </c:numRef>
          </c:val>
          <c:extLst>
            <c:ext xmlns:c16="http://schemas.microsoft.com/office/drawing/2014/chart" uri="{C3380CC4-5D6E-409C-BE32-E72D297353CC}">
              <c16:uniqueId val="{00000006-3069-405C-92EC-A2CD3860A6E5}"/>
            </c:ext>
          </c:extLst>
        </c:ser>
        <c:dLbls>
          <c:showLegendKey val="0"/>
          <c:showVal val="0"/>
          <c:showCatName val="0"/>
          <c:showSerName val="0"/>
          <c:showPercent val="0"/>
          <c:showBubbleSize val="0"/>
        </c:dLbls>
        <c:gapWidth val="78"/>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777777"/>
              </a:solidFill>
              <a:ln>
                <a:noFill/>
              </a:ln>
              <a:effectLst/>
            </c:spPr>
            <c:extLst>
              <c:ext xmlns:c16="http://schemas.microsoft.com/office/drawing/2014/chart" uri="{C3380CC4-5D6E-409C-BE32-E72D297353CC}">
                <c16:uniqueId val="{00000001-B1CE-40EB-A48C-7C0DDC148F39}"/>
              </c:ext>
            </c:extLst>
          </c:dPt>
          <c:dPt>
            <c:idx val="1"/>
            <c:invertIfNegative val="0"/>
            <c:bubble3D val="0"/>
            <c:spPr>
              <a:solidFill>
                <a:srgbClr val="777777"/>
              </a:solidFill>
              <a:ln>
                <a:noFill/>
              </a:ln>
              <a:effectLst/>
            </c:spPr>
            <c:extLst>
              <c:ext xmlns:c16="http://schemas.microsoft.com/office/drawing/2014/chart" uri="{C3380CC4-5D6E-409C-BE32-E72D297353CC}">
                <c16:uniqueId val="{00000003-B1CE-40EB-A48C-7C0DDC148F39}"/>
              </c:ext>
            </c:extLst>
          </c:dPt>
          <c:dPt>
            <c:idx val="3"/>
            <c:invertIfNegative val="0"/>
            <c:bubble3D val="0"/>
            <c:spPr>
              <a:solidFill>
                <a:srgbClr val="996633"/>
              </a:solidFill>
              <a:ln>
                <a:noFill/>
              </a:ln>
              <a:effectLst/>
            </c:spPr>
            <c:extLst>
              <c:ext xmlns:c16="http://schemas.microsoft.com/office/drawing/2014/chart" uri="{C3380CC4-5D6E-409C-BE32-E72D297353CC}">
                <c16:uniqueId val="{00000005-B1CE-40EB-A48C-7C0DDC148F39}"/>
              </c:ext>
            </c:extLst>
          </c:dPt>
          <c:dLbls>
            <c:numFmt formatCode="#,##0.00" sourceLinked="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Overall</c:v>
                </c:pt>
                <c:pt idx="1">
                  <c:v>Effectiveness of government policies in supporting renewable energy development</c:v>
                </c:pt>
                <c:pt idx="2">
                  <c:v>Pricing scheme of renewable energy electricity</c:v>
                </c:pt>
                <c:pt idx="3">
                  <c:v>PLN’s support for the scaling-up of renewable energy projects</c:v>
                </c:pt>
              </c:strCache>
            </c:strRef>
          </c:cat>
          <c:val>
            <c:numRef>
              <c:f>Sheet1!$B$2:$B$5</c:f>
              <c:numCache>
                <c:formatCode>_(* #,##0.00_);_(* \(#,##0.00\);_(* "-"??_);_(@_)</c:formatCode>
                <c:ptCount val="4"/>
                <c:pt idx="0">
                  <c:v>3.0833333333333335</c:v>
                </c:pt>
                <c:pt idx="1">
                  <c:v>2.98</c:v>
                </c:pt>
                <c:pt idx="2">
                  <c:v>3.04</c:v>
                </c:pt>
                <c:pt idx="3">
                  <c:v>3.23</c:v>
                </c:pt>
              </c:numCache>
            </c:numRef>
          </c:val>
          <c:extLst>
            <c:ext xmlns:c16="http://schemas.microsoft.com/office/drawing/2014/chart" uri="{C3380CC4-5D6E-409C-BE32-E72D297353CC}">
              <c16:uniqueId val="{00000006-B1CE-40EB-A48C-7C0DDC148F39}"/>
            </c:ext>
          </c:extLst>
        </c:ser>
        <c:dLbls>
          <c:showLegendKey val="0"/>
          <c:showVal val="0"/>
          <c:showCatName val="0"/>
          <c:showSerName val="0"/>
          <c:showPercent val="0"/>
          <c:showBubbleSize val="0"/>
        </c:dLbls>
        <c:gapWidth val="237"/>
        <c:overlap val="-10"/>
        <c:axId val="1067130799"/>
        <c:axId val="493786784"/>
      </c:barChart>
      <c:catAx>
        <c:axId val="10671307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Titillium Web" panose="00000500000000000000" pitchFamily="2" charset="0"/>
                <a:ea typeface="+mn-ea"/>
                <a:cs typeface="+mn-cs"/>
              </a:defRPr>
            </a:pPr>
            <a:endParaRPr lang="en-US"/>
          </a:p>
        </c:txPr>
        <c:crossAx val="493786784"/>
        <c:crosses val="autoZero"/>
        <c:auto val="1"/>
        <c:lblAlgn val="ctr"/>
        <c:lblOffset val="100"/>
        <c:noMultiLvlLbl val="0"/>
      </c:catAx>
      <c:valAx>
        <c:axId val="493786784"/>
        <c:scaling>
          <c:orientation val="minMax"/>
          <c:max val="4"/>
          <c:min val="0"/>
        </c:scaling>
        <c:delete val="1"/>
        <c:axPos val="l"/>
        <c:numFmt formatCode="_(* #,##0.00_);_(* \(#,##0.00\);_(* &quot;-&quot;??_);_(@_)" sourceLinked="1"/>
        <c:majorTickMark val="out"/>
        <c:minorTickMark val="none"/>
        <c:tickLblPos val="nextTo"/>
        <c:crossAx val="1067130799"/>
        <c:crosses val="autoZero"/>
        <c:crossBetween val="between"/>
        <c:majorUnit val="0.2"/>
        <c:min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Titillium Web" panose="00000500000000000000" pitchFamily="2"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826006448596555"/>
          <c:y val="4.250999272771714E-2"/>
          <c:w val="0.42701573999133202"/>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3069-405C-92EC-A2CD3860A6E5}"/>
              </c:ext>
            </c:extLst>
          </c:dPt>
          <c:dPt>
            <c:idx val="1"/>
            <c:invertIfNegative val="0"/>
            <c:bubble3D val="0"/>
            <c:spPr>
              <a:solidFill>
                <a:srgbClr val="996633"/>
              </a:solidFill>
              <a:ln>
                <a:noFill/>
              </a:ln>
              <a:effectLst/>
            </c:spPr>
            <c:extLst>
              <c:ext xmlns:c16="http://schemas.microsoft.com/office/drawing/2014/chart" uri="{C3380CC4-5D6E-409C-BE32-E72D297353CC}">
                <c16:uniqueId val="{00000003-3069-405C-92EC-A2CD3860A6E5}"/>
              </c:ext>
            </c:extLst>
          </c:dPt>
          <c:dPt>
            <c:idx val="2"/>
            <c:invertIfNegative val="0"/>
            <c:bubble3D val="0"/>
            <c:spPr>
              <a:solidFill>
                <a:srgbClr val="777777"/>
              </a:solidFill>
              <a:ln>
                <a:noFill/>
              </a:ln>
              <a:effectLst/>
            </c:spPr>
            <c:extLst>
              <c:ext xmlns:c16="http://schemas.microsoft.com/office/drawing/2014/chart" uri="{C3380CC4-5D6E-409C-BE32-E72D297353CC}">
                <c16:uniqueId val="{00000005-3069-405C-92EC-A2CD3860A6E5}"/>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Regulatory, permitting factors</c:v>
                </c:pt>
                <c:pt idx="1">
                  <c:v>Tariff / electricity pricing</c:v>
                </c:pt>
                <c:pt idx="2">
                  <c:v>Financing</c:v>
                </c:pt>
                <c:pt idx="3">
                  <c:v>Grid and infrastructure</c:v>
                </c:pt>
                <c:pt idx="4">
                  <c:v>Off-taker risk</c:v>
                </c:pt>
                <c:pt idx="5">
                  <c:v>Others</c:v>
                </c:pt>
              </c:strCache>
            </c:strRef>
          </c:cat>
          <c:val>
            <c:numRef>
              <c:f>Sheet1!$B$2:$B$7</c:f>
              <c:numCache>
                <c:formatCode>0.00%</c:formatCode>
                <c:ptCount val="6"/>
                <c:pt idx="0">
                  <c:v>0.6</c:v>
                </c:pt>
                <c:pt idx="1">
                  <c:v>0.16070000000000001</c:v>
                </c:pt>
                <c:pt idx="2">
                  <c:v>8.5699999999999998E-2</c:v>
                </c:pt>
                <c:pt idx="3">
                  <c:v>7.4999999999999997E-2</c:v>
                </c:pt>
                <c:pt idx="4">
                  <c:v>3.9300000000000002E-2</c:v>
                </c:pt>
                <c:pt idx="5">
                  <c:v>3.9300000000000002E-2</c:v>
                </c:pt>
              </c:numCache>
            </c:numRef>
          </c:val>
          <c:extLst>
            <c:ext xmlns:c16="http://schemas.microsoft.com/office/drawing/2014/chart" uri="{C3380CC4-5D6E-409C-BE32-E72D297353CC}">
              <c16:uniqueId val="{00000006-3069-405C-92EC-A2CD3860A6E5}"/>
            </c:ext>
          </c:extLst>
        </c:ser>
        <c:dLbls>
          <c:showLegendKey val="0"/>
          <c:showVal val="0"/>
          <c:showCatName val="0"/>
          <c:showSerName val="0"/>
          <c:showPercent val="0"/>
          <c:showBubbleSize val="0"/>
        </c:dLbls>
        <c:gapWidth val="78"/>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826006448596555"/>
          <c:y val="4.250999272771714E-2"/>
          <c:w val="0.42701573999133202"/>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72EE-4DD4-BF77-E5AD85E13B32}"/>
              </c:ext>
            </c:extLst>
          </c:dPt>
          <c:dPt>
            <c:idx val="1"/>
            <c:invertIfNegative val="0"/>
            <c:bubble3D val="0"/>
            <c:spPr>
              <a:solidFill>
                <a:srgbClr val="996633"/>
              </a:solidFill>
              <a:ln>
                <a:noFill/>
              </a:ln>
              <a:effectLst/>
            </c:spPr>
            <c:extLst>
              <c:ext xmlns:c16="http://schemas.microsoft.com/office/drawing/2014/chart" uri="{C3380CC4-5D6E-409C-BE32-E72D297353CC}">
                <c16:uniqueId val="{00000003-72EE-4DD4-BF77-E5AD85E13B32}"/>
              </c:ext>
            </c:extLst>
          </c:dPt>
          <c:dPt>
            <c:idx val="2"/>
            <c:invertIfNegative val="0"/>
            <c:bubble3D val="0"/>
            <c:spPr>
              <a:solidFill>
                <a:srgbClr val="777777"/>
              </a:solidFill>
              <a:ln>
                <a:noFill/>
              </a:ln>
              <a:effectLst/>
            </c:spPr>
            <c:extLst>
              <c:ext xmlns:c16="http://schemas.microsoft.com/office/drawing/2014/chart" uri="{C3380CC4-5D6E-409C-BE32-E72D297353CC}">
                <c16:uniqueId val="{00000005-72EE-4DD4-BF77-E5AD85E13B3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Regulatory, permitting factors</c:v>
                </c:pt>
                <c:pt idx="1">
                  <c:v>Tariff / electricity pricing</c:v>
                </c:pt>
                <c:pt idx="2">
                  <c:v>Financing</c:v>
                </c:pt>
                <c:pt idx="3">
                  <c:v>Grid and infrastructure</c:v>
                </c:pt>
                <c:pt idx="4">
                  <c:v>Off-taker risk</c:v>
                </c:pt>
                <c:pt idx="5">
                  <c:v>Others</c:v>
                </c:pt>
              </c:strCache>
            </c:strRef>
          </c:cat>
          <c:val>
            <c:numRef>
              <c:f>Sheet1!$B$2:$B$7</c:f>
              <c:numCache>
                <c:formatCode>0.00%</c:formatCode>
                <c:ptCount val="6"/>
                <c:pt idx="0">
                  <c:v>0.39129999999999998</c:v>
                </c:pt>
                <c:pt idx="1">
                  <c:v>0.3478</c:v>
                </c:pt>
                <c:pt idx="2">
                  <c:v>8.6999999999999994E-2</c:v>
                </c:pt>
                <c:pt idx="3">
                  <c:v>4.3499999999999997E-2</c:v>
                </c:pt>
                <c:pt idx="4">
                  <c:v>2.1700000000000001E-2</c:v>
                </c:pt>
                <c:pt idx="5">
                  <c:v>0.1087</c:v>
                </c:pt>
              </c:numCache>
            </c:numRef>
          </c:val>
          <c:extLst>
            <c:ext xmlns:c16="http://schemas.microsoft.com/office/drawing/2014/chart" uri="{C3380CC4-5D6E-409C-BE32-E72D297353CC}">
              <c16:uniqueId val="{00000006-72EE-4DD4-BF77-E5AD85E13B32}"/>
            </c:ext>
          </c:extLst>
        </c:ser>
        <c:dLbls>
          <c:showLegendKey val="0"/>
          <c:showVal val="0"/>
          <c:showCatName val="0"/>
          <c:showSerName val="0"/>
          <c:showPercent val="0"/>
          <c:showBubbleSize val="0"/>
        </c:dLbls>
        <c:gapWidth val="78"/>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826006448596555"/>
          <c:y val="4.250999272771714E-2"/>
          <c:w val="0.39265563472731135"/>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451A-48A9-9190-C83FEB8DB1FC}"/>
              </c:ext>
            </c:extLst>
          </c:dPt>
          <c:dPt>
            <c:idx val="1"/>
            <c:invertIfNegative val="0"/>
            <c:bubble3D val="0"/>
            <c:spPr>
              <a:solidFill>
                <a:srgbClr val="777777"/>
              </a:solidFill>
              <a:ln>
                <a:noFill/>
              </a:ln>
              <a:effectLst/>
            </c:spPr>
            <c:extLst>
              <c:ext xmlns:c16="http://schemas.microsoft.com/office/drawing/2014/chart" uri="{C3380CC4-5D6E-409C-BE32-E72D297353CC}">
                <c16:uniqueId val="{00000003-451A-48A9-9190-C83FEB8DB1FC}"/>
              </c:ext>
            </c:extLst>
          </c:dPt>
          <c:dPt>
            <c:idx val="2"/>
            <c:invertIfNegative val="0"/>
            <c:bubble3D val="0"/>
            <c:spPr>
              <a:solidFill>
                <a:srgbClr val="996633"/>
              </a:solidFill>
              <a:ln>
                <a:noFill/>
              </a:ln>
              <a:effectLst/>
            </c:spPr>
            <c:extLst>
              <c:ext xmlns:c16="http://schemas.microsoft.com/office/drawing/2014/chart" uri="{C3380CC4-5D6E-409C-BE32-E72D297353CC}">
                <c16:uniqueId val="{00000005-451A-48A9-9190-C83FEB8DB1FC}"/>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Regulatory, permitting factors</c:v>
                </c:pt>
                <c:pt idx="1">
                  <c:v>Tariff / electricity pricing</c:v>
                </c:pt>
                <c:pt idx="2">
                  <c:v>Financing</c:v>
                </c:pt>
                <c:pt idx="3">
                  <c:v>Grid and infrastructure</c:v>
                </c:pt>
                <c:pt idx="4">
                  <c:v>Off-taker risk</c:v>
                </c:pt>
                <c:pt idx="5">
                  <c:v>Others</c:v>
                </c:pt>
              </c:strCache>
            </c:strRef>
          </c:cat>
          <c:val>
            <c:numRef>
              <c:f>Sheet1!$B$2:$B$7</c:f>
              <c:numCache>
                <c:formatCode>0.00%</c:formatCode>
                <c:ptCount val="6"/>
                <c:pt idx="0">
                  <c:v>0.55559999999999998</c:v>
                </c:pt>
                <c:pt idx="1">
                  <c:v>8.8900000000000007E-2</c:v>
                </c:pt>
                <c:pt idx="2">
                  <c:v>0.1333</c:v>
                </c:pt>
                <c:pt idx="3">
                  <c:v>0.1111</c:v>
                </c:pt>
                <c:pt idx="4">
                  <c:v>6.6699999999999995E-2</c:v>
                </c:pt>
                <c:pt idx="5">
                  <c:v>4.4400000000000002E-2</c:v>
                </c:pt>
              </c:numCache>
            </c:numRef>
          </c:val>
          <c:extLst>
            <c:ext xmlns:c16="http://schemas.microsoft.com/office/drawing/2014/chart" uri="{C3380CC4-5D6E-409C-BE32-E72D297353CC}">
              <c16:uniqueId val="{00000006-451A-48A9-9190-C83FEB8DB1FC}"/>
            </c:ext>
          </c:extLst>
        </c:ser>
        <c:dLbls>
          <c:showLegendKey val="0"/>
          <c:showVal val="0"/>
          <c:showCatName val="0"/>
          <c:showSerName val="0"/>
          <c:showPercent val="0"/>
          <c:showBubbleSize val="0"/>
        </c:dLbls>
        <c:gapWidth val="78"/>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826006448596555"/>
          <c:y val="4.250999272771714E-2"/>
          <c:w val="0.42701573999133202"/>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9413-4C23-8CDE-D053C57E2BCA}"/>
              </c:ext>
            </c:extLst>
          </c:dPt>
          <c:dPt>
            <c:idx val="1"/>
            <c:invertIfNegative val="0"/>
            <c:bubble3D val="0"/>
            <c:spPr>
              <a:solidFill>
                <a:srgbClr val="996633"/>
              </a:solidFill>
              <a:ln>
                <a:noFill/>
              </a:ln>
              <a:effectLst/>
            </c:spPr>
            <c:extLst>
              <c:ext xmlns:c16="http://schemas.microsoft.com/office/drawing/2014/chart" uri="{C3380CC4-5D6E-409C-BE32-E72D297353CC}">
                <c16:uniqueId val="{00000003-9413-4C23-8CDE-D053C57E2BCA}"/>
              </c:ext>
            </c:extLst>
          </c:dPt>
          <c:dPt>
            <c:idx val="2"/>
            <c:invertIfNegative val="0"/>
            <c:bubble3D val="0"/>
            <c:spPr>
              <a:solidFill>
                <a:srgbClr val="777777"/>
              </a:solidFill>
              <a:ln>
                <a:noFill/>
              </a:ln>
              <a:effectLst/>
            </c:spPr>
            <c:extLst>
              <c:ext xmlns:c16="http://schemas.microsoft.com/office/drawing/2014/chart" uri="{C3380CC4-5D6E-409C-BE32-E72D297353CC}">
                <c16:uniqueId val="{00000005-9413-4C23-8CDE-D053C57E2BCA}"/>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Regulatory, permitting factors</c:v>
                </c:pt>
                <c:pt idx="1">
                  <c:v>Tariff / electricity pricing</c:v>
                </c:pt>
                <c:pt idx="2">
                  <c:v>Financing</c:v>
                </c:pt>
                <c:pt idx="3">
                  <c:v>Grid and infrastructure</c:v>
                </c:pt>
                <c:pt idx="4">
                  <c:v>Off-taker risk</c:v>
                </c:pt>
                <c:pt idx="5">
                  <c:v>Others</c:v>
                </c:pt>
              </c:strCache>
            </c:strRef>
          </c:cat>
          <c:val>
            <c:numRef>
              <c:f>Sheet1!$B$2:$B$7</c:f>
              <c:numCache>
                <c:formatCode>0.00%</c:formatCode>
                <c:ptCount val="6"/>
                <c:pt idx="0">
                  <c:v>0.81820000000000004</c:v>
                </c:pt>
                <c:pt idx="1">
                  <c:v>0</c:v>
                </c:pt>
                <c:pt idx="2">
                  <c:v>0</c:v>
                </c:pt>
                <c:pt idx="3">
                  <c:v>9.0899999999999995E-2</c:v>
                </c:pt>
                <c:pt idx="4">
                  <c:v>9.0899999999999995E-2</c:v>
                </c:pt>
                <c:pt idx="5">
                  <c:v>0</c:v>
                </c:pt>
              </c:numCache>
            </c:numRef>
          </c:val>
          <c:extLst>
            <c:ext xmlns:c16="http://schemas.microsoft.com/office/drawing/2014/chart" uri="{C3380CC4-5D6E-409C-BE32-E72D297353CC}">
              <c16:uniqueId val="{00000006-9413-4C23-8CDE-D053C57E2BCA}"/>
            </c:ext>
          </c:extLst>
        </c:ser>
        <c:dLbls>
          <c:showLegendKey val="0"/>
          <c:showVal val="0"/>
          <c:showCatName val="0"/>
          <c:showSerName val="0"/>
          <c:showPercent val="0"/>
          <c:showBubbleSize val="0"/>
        </c:dLbls>
        <c:gapWidth val="78"/>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826006448596555"/>
          <c:y val="4.250999272771714E-2"/>
          <c:w val="0.42701573999133202"/>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7E51-4E73-9D32-DAD2969B6742}"/>
              </c:ext>
            </c:extLst>
          </c:dPt>
          <c:dPt>
            <c:idx val="1"/>
            <c:invertIfNegative val="0"/>
            <c:bubble3D val="0"/>
            <c:spPr>
              <a:solidFill>
                <a:srgbClr val="996633"/>
              </a:solidFill>
              <a:ln>
                <a:noFill/>
              </a:ln>
              <a:effectLst/>
            </c:spPr>
            <c:extLst>
              <c:ext xmlns:c16="http://schemas.microsoft.com/office/drawing/2014/chart" uri="{C3380CC4-5D6E-409C-BE32-E72D297353CC}">
                <c16:uniqueId val="{00000003-7E51-4E73-9D32-DAD2969B6742}"/>
              </c:ext>
            </c:extLst>
          </c:dPt>
          <c:dPt>
            <c:idx val="2"/>
            <c:invertIfNegative val="0"/>
            <c:bubble3D val="0"/>
            <c:spPr>
              <a:solidFill>
                <a:srgbClr val="777777"/>
              </a:solidFill>
              <a:ln>
                <a:noFill/>
              </a:ln>
              <a:effectLst/>
            </c:spPr>
            <c:extLst>
              <c:ext xmlns:c16="http://schemas.microsoft.com/office/drawing/2014/chart" uri="{C3380CC4-5D6E-409C-BE32-E72D297353CC}">
                <c16:uniqueId val="{00000005-7E51-4E73-9D32-DAD2969B674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Regulatory, permitting factors</c:v>
                </c:pt>
                <c:pt idx="1">
                  <c:v>Tariff / electricity pricing</c:v>
                </c:pt>
                <c:pt idx="2">
                  <c:v>Financing</c:v>
                </c:pt>
                <c:pt idx="3">
                  <c:v>Grid and infrastructure</c:v>
                </c:pt>
                <c:pt idx="4">
                  <c:v>Off-taker risk</c:v>
                </c:pt>
                <c:pt idx="5">
                  <c:v>Others</c:v>
                </c:pt>
              </c:strCache>
            </c:strRef>
          </c:cat>
          <c:val>
            <c:numRef>
              <c:f>Sheet1!$B$2:$B$7</c:f>
              <c:numCache>
                <c:formatCode>0.00%</c:formatCode>
                <c:ptCount val="6"/>
                <c:pt idx="0">
                  <c:v>0.63639999999999997</c:v>
                </c:pt>
                <c:pt idx="1">
                  <c:v>0.2</c:v>
                </c:pt>
                <c:pt idx="2">
                  <c:v>7.2700000000000001E-2</c:v>
                </c:pt>
                <c:pt idx="3">
                  <c:v>3.6400000000000002E-2</c:v>
                </c:pt>
                <c:pt idx="4">
                  <c:v>1.8200000000000001E-2</c:v>
                </c:pt>
                <c:pt idx="5">
                  <c:v>3.6400000000000002E-2</c:v>
                </c:pt>
              </c:numCache>
            </c:numRef>
          </c:val>
          <c:extLst>
            <c:ext xmlns:c16="http://schemas.microsoft.com/office/drawing/2014/chart" uri="{C3380CC4-5D6E-409C-BE32-E72D297353CC}">
              <c16:uniqueId val="{00000006-7E51-4E73-9D32-DAD2969B6742}"/>
            </c:ext>
          </c:extLst>
        </c:ser>
        <c:dLbls>
          <c:showLegendKey val="0"/>
          <c:showVal val="0"/>
          <c:showCatName val="0"/>
          <c:showSerName val="0"/>
          <c:showPercent val="0"/>
          <c:showBubbleSize val="0"/>
        </c:dLbls>
        <c:gapWidth val="78"/>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80547154448075"/>
          <c:y val="4.250999272771714E-2"/>
          <c:w val="0.53247040548502866"/>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3069-405C-92EC-A2CD3860A6E5}"/>
              </c:ext>
            </c:extLst>
          </c:dPt>
          <c:dPt>
            <c:idx val="1"/>
            <c:invertIfNegative val="0"/>
            <c:bubble3D val="0"/>
            <c:spPr>
              <a:solidFill>
                <a:srgbClr val="996633"/>
              </a:solidFill>
              <a:ln>
                <a:noFill/>
              </a:ln>
              <a:effectLst/>
            </c:spPr>
            <c:extLst>
              <c:ext xmlns:c16="http://schemas.microsoft.com/office/drawing/2014/chart" uri="{C3380CC4-5D6E-409C-BE32-E72D297353CC}">
                <c16:uniqueId val="{00000003-3069-405C-92EC-A2CD3860A6E5}"/>
              </c:ext>
            </c:extLst>
          </c:dPt>
          <c:dPt>
            <c:idx val="2"/>
            <c:invertIfNegative val="0"/>
            <c:bubble3D val="0"/>
            <c:spPr>
              <a:solidFill>
                <a:srgbClr val="777777"/>
              </a:solidFill>
              <a:ln>
                <a:noFill/>
              </a:ln>
              <a:effectLst/>
            </c:spPr>
            <c:extLst>
              <c:ext xmlns:c16="http://schemas.microsoft.com/office/drawing/2014/chart" uri="{C3380CC4-5D6E-409C-BE32-E72D297353CC}">
                <c16:uniqueId val="{00000005-3069-405C-92EC-A2CD3860A6E5}"/>
              </c:ext>
            </c:extLst>
          </c:dPt>
          <c:dPt>
            <c:idx val="6"/>
            <c:invertIfNegative val="0"/>
            <c:bubble3D val="0"/>
            <c:spPr>
              <a:solidFill>
                <a:srgbClr val="422C16"/>
              </a:solidFill>
              <a:ln>
                <a:noFill/>
              </a:ln>
              <a:effectLst/>
            </c:spPr>
            <c:extLst>
              <c:ext xmlns:c16="http://schemas.microsoft.com/office/drawing/2014/chart" uri="{C3380CC4-5D6E-409C-BE32-E72D297353CC}">
                <c16:uniqueId val="{00000000-1C87-4009-BAB6-30CD96D9AF0C}"/>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High project risk</c:v>
                </c:pt>
                <c:pt idx="1">
                  <c:v>Uncertainty in Power Purchase Agreements (PPA)</c:v>
                </c:pt>
                <c:pt idx="2">
                  <c:v>Low internal rate of return (IRR)</c:v>
                </c:pt>
                <c:pt idx="3">
                  <c:v>Stringent banking requirements</c:v>
                </c:pt>
                <c:pt idx="4">
                  <c:v>Limited financing tenor</c:v>
                </c:pt>
                <c:pt idx="5">
                  <c:v>Others</c:v>
                </c:pt>
                <c:pt idx="6">
                  <c:v>No significant challenges at present</c:v>
                </c:pt>
              </c:strCache>
            </c:strRef>
          </c:cat>
          <c:val>
            <c:numRef>
              <c:f>Sheet1!$B$2:$B$8</c:f>
              <c:numCache>
                <c:formatCode>0.00%</c:formatCode>
                <c:ptCount val="7"/>
                <c:pt idx="0">
                  <c:v>0.69289999999999996</c:v>
                </c:pt>
                <c:pt idx="1">
                  <c:v>0.64290000000000003</c:v>
                </c:pt>
                <c:pt idx="2">
                  <c:v>0.58930000000000005</c:v>
                </c:pt>
                <c:pt idx="3">
                  <c:v>0.26069999999999999</c:v>
                </c:pt>
                <c:pt idx="4">
                  <c:v>0.2321</c:v>
                </c:pt>
                <c:pt idx="5">
                  <c:v>0.1</c:v>
                </c:pt>
                <c:pt idx="6">
                  <c:v>3.2099999999999997E-2</c:v>
                </c:pt>
              </c:numCache>
            </c:numRef>
          </c:val>
          <c:extLst>
            <c:ext xmlns:c16="http://schemas.microsoft.com/office/drawing/2014/chart" uri="{C3380CC4-5D6E-409C-BE32-E72D297353CC}">
              <c16:uniqueId val="{00000006-3069-405C-92EC-A2CD3860A6E5}"/>
            </c:ext>
          </c:extLst>
        </c:ser>
        <c:dLbls>
          <c:showLegendKey val="0"/>
          <c:showVal val="0"/>
          <c:showCatName val="0"/>
          <c:showSerName val="0"/>
          <c:showPercent val="0"/>
          <c:showBubbleSize val="0"/>
        </c:dLbls>
        <c:gapWidth val="78"/>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80547154448075"/>
          <c:y val="4.250999272771714E-2"/>
          <c:w val="0.53247040548502866"/>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4126-4AB9-B7E9-90330518F206}"/>
              </c:ext>
            </c:extLst>
          </c:dPt>
          <c:dPt>
            <c:idx val="1"/>
            <c:invertIfNegative val="0"/>
            <c:bubble3D val="0"/>
            <c:spPr>
              <a:solidFill>
                <a:srgbClr val="996633"/>
              </a:solidFill>
              <a:ln>
                <a:noFill/>
              </a:ln>
              <a:effectLst/>
            </c:spPr>
            <c:extLst>
              <c:ext xmlns:c16="http://schemas.microsoft.com/office/drawing/2014/chart" uri="{C3380CC4-5D6E-409C-BE32-E72D297353CC}">
                <c16:uniqueId val="{00000003-4126-4AB9-B7E9-90330518F206}"/>
              </c:ext>
            </c:extLst>
          </c:dPt>
          <c:dPt>
            <c:idx val="2"/>
            <c:invertIfNegative val="0"/>
            <c:bubble3D val="0"/>
            <c:spPr>
              <a:solidFill>
                <a:srgbClr val="777777"/>
              </a:solidFill>
              <a:ln>
                <a:noFill/>
              </a:ln>
              <a:effectLst/>
            </c:spPr>
            <c:extLst>
              <c:ext xmlns:c16="http://schemas.microsoft.com/office/drawing/2014/chart" uri="{C3380CC4-5D6E-409C-BE32-E72D297353CC}">
                <c16:uniqueId val="{00000005-4126-4AB9-B7E9-90330518F206}"/>
              </c:ext>
            </c:extLst>
          </c:dPt>
          <c:dPt>
            <c:idx val="6"/>
            <c:invertIfNegative val="0"/>
            <c:bubble3D val="0"/>
            <c:spPr>
              <a:solidFill>
                <a:srgbClr val="422C16"/>
              </a:solidFill>
              <a:ln>
                <a:noFill/>
              </a:ln>
              <a:effectLst/>
            </c:spPr>
            <c:extLst>
              <c:ext xmlns:c16="http://schemas.microsoft.com/office/drawing/2014/chart" uri="{C3380CC4-5D6E-409C-BE32-E72D297353CC}">
                <c16:uniqueId val="{00000007-4126-4AB9-B7E9-90330518F206}"/>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High project risk</c:v>
                </c:pt>
                <c:pt idx="1">
                  <c:v>Uncertainty in Power Purchase Agreements (PPA)</c:v>
                </c:pt>
                <c:pt idx="2">
                  <c:v>Low internal rate of return (IRR)</c:v>
                </c:pt>
                <c:pt idx="3">
                  <c:v>Stringent banking requirements</c:v>
                </c:pt>
                <c:pt idx="4">
                  <c:v>Limited financing tenor</c:v>
                </c:pt>
                <c:pt idx="5">
                  <c:v>Others</c:v>
                </c:pt>
                <c:pt idx="6">
                  <c:v>No significant challenges at present</c:v>
                </c:pt>
              </c:strCache>
            </c:strRef>
          </c:cat>
          <c:val>
            <c:numRef>
              <c:f>Sheet1!$B$2:$B$8</c:f>
              <c:numCache>
                <c:formatCode>0.00%</c:formatCode>
                <c:ptCount val="7"/>
                <c:pt idx="0">
                  <c:v>0.68889999999999996</c:v>
                </c:pt>
                <c:pt idx="1">
                  <c:v>0.6</c:v>
                </c:pt>
                <c:pt idx="2">
                  <c:v>0.57779999999999998</c:v>
                </c:pt>
                <c:pt idx="3">
                  <c:v>0.22220000000000001</c:v>
                </c:pt>
                <c:pt idx="4">
                  <c:v>0.26669999999999999</c:v>
                </c:pt>
                <c:pt idx="5">
                  <c:v>8.8900000000000007E-2</c:v>
                </c:pt>
                <c:pt idx="6">
                  <c:v>6.6699999999999995E-2</c:v>
                </c:pt>
              </c:numCache>
            </c:numRef>
          </c:val>
          <c:extLst>
            <c:ext xmlns:c16="http://schemas.microsoft.com/office/drawing/2014/chart" uri="{C3380CC4-5D6E-409C-BE32-E72D297353CC}">
              <c16:uniqueId val="{00000008-4126-4AB9-B7E9-90330518F206}"/>
            </c:ext>
          </c:extLst>
        </c:ser>
        <c:dLbls>
          <c:showLegendKey val="0"/>
          <c:showVal val="0"/>
          <c:showCatName val="0"/>
          <c:showSerName val="0"/>
          <c:showPercent val="0"/>
          <c:showBubbleSize val="0"/>
        </c:dLbls>
        <c:gapWidth val="78"/>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1.5818901301274075E-2"/>
          <c:y val="0"/>
          <c:w val="0.94923404722110083"/>
          <c:h val="0.99330231351796683"/>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6EAC-48D3-961C-6A1B7273BDA8}"/>
              </c:ext>
            </c:extLst>
          </c:dPt>
          <c:dPt>
            <c:idx val="1"/>
            <c:invertIfNegative val="0"/>
            <c:bubble3D val="0"/>
            <c:spPr>
              <a:solidFill>
                <a:srgbClr val="777777"/>
              </a:solidFill>
              <a:ln>
                <a:noFill/>
              </a:ln>
              <a:effectLst/>
            </c:spPr>
            <c:extLst>
              <c:ext xmlns:c16="http://schemas.microsoft.com/office/drawing/2014/chart" uri="{C3380CC4-5D6E-409C-BE32-E72D297353CC}">
                <c16:uniqueId val="{00000003-6EAC-48D3-961C-6A1B7273BDA8}"/>
              </c:ext>
            </c:extLst>
          </c:dPt>
          <c:dPt>
            <c:idx val="4"/>
            <c:invertIfNegative val="0"/>
            <c:bubble3D val="0"/>
            <c:spPr>
              <a:solidFill>
                <a:srgbClr val="777777"/>
              </a:solidFill>
              <a:ln>
                <a:noFill/>
              </a:ln>
              <a:effectLst/>
            </c:spPr>
            <c:extLst>
              <c:ext xmlns:c16="http://schemas.microsoft.com/office/drawing/2014/chart" uri="{C3380CC4-5D6E-409C-BE32-E72D297353CC}">
                <c16:uniqueId val="{00000005-6EAC-48D3-961C-6A1B7273BDA8}"/>
              </c:ext>
            </c:extLst>
          </c:dPt>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Regulatory certainty</c:v>
                </c:pt>
                <c:pt idx="1">
                  <c:v>Competitive tariff scheme</c:v>
                </c:pt>
                <c:pt idx="2">
                  <c:v>Access to financing</c:v>
                </c:pt>
                <c:pt idx="3">
                  <c:v>Grid readiness</c:v>
                </c:pt>
                <c:pt idx="4">
                  <c:v>Off-taker support</c:v>
                </c:pt>
                <c:pt idx="5">
                  <c:v>Others</c:v>
                </c:pt>
              </c:strCache>
            </c:strRef>
          </c:cat>
          <c:val>
            <c:numRef>
              <c:f>Sheet1!$B$2:$B$7</c:f>
              <c:numCache>
                <c:formatCode>0.00%</c:formatCode>
                <c:ptCount val="6"/>
                <c:pt idx="0">
                  <c:v>0.65629999999999999</c:v>
                </c:pt>
                <c:pt idx="1">
                  <c:v>0.2031</c:v>
                </c:pt>
                <c:pt idx="2">
                  <c:v>6.25E-2</c:v>
                </c:pt>
                <c:pt idx="3">
                  <c:v>7.8100000000000003E-2</c:v>
                </c:pt>
                <c:pt idx="4">
                  <c:v>0</c:v>
                </c:pt>
                <c:pt idx="5">
                  <c:v>0</c:v>
                </c:pt>
              </c:numCache>
            </c:numRef>
          </c:val>
          <c:extLst>
            <c:ext xmlns:c16="http://schemas.microsoft.com/office/drawing/2014/chart" uri="{C3380CC4-5D6E-409C-BE32-E72D297353CC}">
              <c16:uniqueId val="{00000006-6EAC-48D3-961C-6A1B7273BDA8}"/>
            </c:ext>
          </c:extLst>
        </c:ser>
        <c:dLbls>
          <c:showLegendKey val="0"/>
          <c:showVal val="0"/>
          <c:showCatName val="0"/>
          <c:showSerName val="0"/>
          <c:showPercent val="0"/>
          <c:showBubbleSize val="0"/>
        </c:dLbls>
        <c:gapWidth val="60"/>
        <c:axId val="1707444720"/>
        <c:axId val="1707442432"/>
      </c:barChart>
      <c:catAx>
        <c:axId val="1707444720"/>
        <c:scaling>
          <c:orientation val="maxMin"/>
        </c:scaling>
        <c:delete val="1"/>
        <c:axPos val="l"/>
        <c:numFmt formatCode="General" sourceLinked="1"/>
        <c:majorTickMark val="none"/>
        <c:minorTickMark val="none"/>
        <c:tickLblPos val="nextTo"/>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latin typeface="Titillium Web" panose="00000500000000000000" pitchFamily="2"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1679949391551272"/>
          <c:y val="0"/>
          <c:w val="0.44825345904590436"/>
          <c:h val="0.98708394134947319"/>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5365-4B46-9581-FF60BB0754CF}"/>
              </c:ext>
            </c:extLst>
          </c:dPt>
          <c:dPt>
            <c:idx val="1"/>
            <c:invertIfNegative val="0"/>
            <c:bubble3D val="0"/>
            <c:spPr>
              <a:solidFill>
                <a:srgbClr val="777777"/>
              </a:solidFill>
              <a:ln>
                <a:noFill/>
              </a:ln>
              <a:effectLst/>
            </c:spPr>
            <c:extLst>
              <c:ext xmlns:c16="http://schemas.microsoft.com/office/drawing/2014/chart" uri="{C3380CC4-5D6E-409C-BE32-E72D297353CC}">
                <c16:uniqueId val="{00000003-5365-4B46-9581-FF60BB0754CF}"/>
              </c:ext>
            </c:extLst>
          </c:dPt>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Regulatory certainty</c:v>
                </c:pt>
                <c:pt idx="1">
                  <c:v>Competitive tariff scheme</c:v>
                </c:pt>
                <c:pt idx="2">
                  <c:v>Access to financing</c:v>
                </c:pt>
                <c:pt idx="3">
                  <c:v>Grid readiness</c:v>
                </c:pt>
                <c:pt idx="4">
                  <c:v>Off-taker support</c:v>
                </c:pt>
                <c:pt idx="5">
                  <c:v>Others</c:v>
                </c:pt>
              </c:strCache>
            </c:strRef>
          </c:cat>
          <c:val>
            <c:numRef>
              <c:f>Sheet1!$B$2:$B$7</c:f>
              <c:numCache>
                <c:formatCode>0.00%</c:formatCode>
                <c:ptCount val="6"/>
                <c:pt idx="0">
                  <c:v>0.53569999999999995</c:v>
                </c:pt>
                <c:pt idx="1">
                  <c:v>0.26790000000000003</c:v>
                </c:pt>
                <c:pt idx="2">
                  <c:v>7.8600000000000003E-2</c:v>
                </c:pt>
                <c:pt idx="3">
                  <c:v>5.3600000000000002E-2</c:v>
                </c:pt>
                <c:pt idx="4">
                  <c:v>3.5700000000000003E-2</c:v>
                </c:pt>
                <c:pt idx="5">
                  <c:v>2.86E-2</c:v>
                </c:pt>
              </c:numCache>
            </c:numRef>
          </c:val>
          <c:extLst>
            <c:ext xmlns:c16="http://schemas.microsoft.com/office/drawing/2014/chart" uri="{C3380CC4-5D6E-409C-BE32-E72D297353CC}">
              <c16:uniqueId val="{00000004-5365-4B46-9581-FF60BB0754CF}"/>
            </c:ext>
          </c:extLst>
        </c:ser>
        <c:dLbls>
          <c:showLegendKey val="0"/>
          <c:showVal val="0"/>
          <c:showCatName val="0"/>
          <c:showSerName val="0"/>
          <c:showPercent val="0"/>
          <c:showBubbleSize val="0"/>
        </c:dLbls>
        <c:gapWidth val="60"/>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latin typeface="Titillium Web" panose="00000500000000000000" pitchFamily="2"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1.5818901301274075E-2"/>
          <c:y val="0"/>
          <c:w val="0.94923404722110083"/>
          <c:h val="0.99330231351796683"/>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BD21-41E9-BB67-81AE7553971E}"/>
              </c:ext>
            </c:extLst>
          </c:dPt>
          <c:dPt>
            <c:idx val="1"/>
            <c:invertIfNegative val="0"/>
            <c:bubble3D val="0"/>
            <c:spPr>
              <a:solidFill>
                <a:srgbClr val="777777"/>
              </a:solidFill>
              <a:ln>
                <a:noFill/>
              </a:ln>
              <a:effectLst/>
            </c:spPr>
            <c:extLst>
              <c:ext xmlns:c16="http://schemas.microsoft.com/office/drawing/2014/chart" uri="{C3380CC4-5D6E-409C-BE32-E72D297353CC}">
                <c16:uniqueId val="{00000003-BD21-41E9-BB67-81AE7553971E}"/>
              </c:ext>
            </c:extLst>
          </c:dPt>
          <c:dPt>
            <c:idx val="4"/>
            <c:invertIfNegative val="0"/>
            <c:bubble3D val="0"/>
            <c:spPr>
              <a:solidFill>
                <a:srgbClr val="777777"/>
              </a:solidFill>
              <a:ln>
                <a:noFill/>
              </a:ln>
              <a:effectLst/>
            </c:spPr>
            <c:extLst>
              <c:ext xmlns:c16="http://schemas.microsoft.com/office/drawing/2014/chart" uri="{C3380CC4-5D6E-409C-BE32-E72D297353CC}">
                <c16:uniqueId val="{00000005-BD21-41E9-BB67-81AE7553971E}"/>
              </c:ext>
            </c:extLst>
          </c:dPt>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Regulatory certainty</c:v>
                </c:pt>
                <c:pt idx="1">
                  <c:v>Competitive tariff scheme</c:v>
                </c:pt>
                <c:pt idx="2">
                  <c:v>Access to financing</c:v>
                </c:pt>
                <c:pt idx="3">
                  <c:v>Grid readiness</c:v>
                </c:pt>
                <c:pt idx="4">
                  <c:v>Off-taker support</c:v>
                </c:pt>
                <c:pt idx="5">
                  <c:v>Others</c:v>
                </c:pt>
              </c:strCache>
            </c:strRef>
          </c:cat>
          <c:val>
            <c:numRef>
              <c:f>Sheet1!$B$2:$B$7</c:f>
              <c:numCache>
                <c:formatCode>0.00%</c:formatCode>
                <c:ptCount val="6"/>
                <c:pt idx="0">
                  <c:v>0.48180000000000001</c:v>
                </c:pt>
                <c:pt idx="1">
                  <c:v>0.3</c:v>
                </c:pt>
                <c:pt idx="2">
                  <c:v>8.1799999999999998E-2</c:v>
                </c:pt>
                <c:pt idx="3">
                  <c:v>8.1799999999999998E-2</c:v>
                </c:pt>
                <c:pt idx="4">
                  <c:v>1.8200000000000001E-2</c:v>
                </c:pt>
                <c:pt idx="5">
                  <c:v>3.6400000000000002E-2</c:v>
                </c:pt>
              </c:numCache>
            </c:numRef>
          </c:val>
          <c:extLst>
            <c:ext xmlns:c16="http://schemas.microsoft.com/office/drawing/2014/chart" uri="{C3380CC4-5D6E-409C-BE32-E72D297353CC}">
              <c16:uniqueId val="{00000006-BD21-41E9-BB67-81AE7553971E}"/>
            </c:ext>
          </c:extLst>
        </c:ser>
        <c:dLbls>
          <c:showLegendKey val="0"/>
          <c:showVal val="0"/>
          <c:showCatName val="0"/>
          <c:showSerName val="0"/>
          <c:showPercent val="0"/>
          <c:showBubbleSize val="0"/>
        </c:dLbls>
        <c:gapWidth val="60"/>
        <c:axId val="1707444720"/>
        <c:axId val="1707442432"/>
      </c:barChart>
      <c:catAx>
        <c:axId val="1707444720"/>
        <c:scaling>
          <c:orientation val="maxMin"/>
        </c:scaling>
        <c:delete val="1"/>
        <c:axPos val="l"/>
        <c:numFmt formatCode="General" sourceLinked="1"/>
        <c:majorTickMark val="none"/>
        <c:minorTickMark val="none"/>
        <c:tickLblPos val="nextTo"/>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latin typeface="Titillium Web" panose="00000500000000000000" pitchFamily="2"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1.5818901301274075E-2"/>
          <c:y val="0"/>
          <c:w val="0.94923404722110083"/>
          <c:h val="0.99330231351796683"/>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A392-4085-9E7F-2F6B613EF044}"/>
              </c:ext>
            </c:extLst>
          </c:dPt>
          <c:dPt>
            <c:idx val="1"/>
            <c:invertIfNegative val="0"/>
            <c:bubble3D val="0"/>
            <c:spPr>
              <a:solidFill>
                <a:srgbClr val="777777"/>
              </a:solidFill>
              <a:ln>
                <a:noFill/>
              </a:ln>
              <a:effectLst/>
            </c:spPr>
            <c:extLst>
              <c:ext xmlns:c16="http://schemas.microsoft.com/office/drawing/2014/chart" uri="{C3380CC4-5D6E-409C-BE32-E72D297353CC}">
                <c16:uniqueId val="{00000003-A392-4085-9E7F-2F6B613EF044}"/>
              </c:ext>
            </c:extLst>
          </c:dPt>
          <c:dPt>
            <c:idx val="2"/>
            <c:invertIfNegative val="0"/>
            <c:bubble3D val="0"/>
            <c:spPr>
              <a:solidFill>
                <a:srgbClr val="777777"/>
              </a:solidFill>
              <a:ln>
                <a:noFill/>
              </a:ln>
              <a:effectLst/>
            </c:spPr>
            <c:extLst>
              <c:ext xmlns:c16="http://schemas.microsoft.com/office/drawing/2014/chart" uri="{C3380CC4-5D6E-409C-BE32-E72D297353CC}">
                <c16:uniqueId val="{00000007-A392-4085-9E7F-2F6B613EF044}"/>
              </c:ext>
            </c:extLst>
          </c:dPt>
          <c:dPt>
            <c:idx val="4"/>
            <c:invertIfNegative val="0"/>
            <c:bubble3D val="0"/>
            <c:spPr>
              <a:solidFill>
                <a:srgbClr val="777777"/>
              </a:solidFill>
              <a:ln>
                <a:noFill/>
              </a:ln>
              <a:effectLst/>
            </c:spPr>
            <c:extLst>
              <c:ext xmlns:c16="http://schemas.microsoft.com/office/drawing/2014/chart" uri="{C3380CC4-5D6E-409C-BE32-E72D297353CC}">
                <c16:uniqueId val="{00000005-A392-4085-9E7F-2F6B613EF044}"/>
              </c:ext>
            </c:extLst>
          </c:dPt>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Regulatory certainty</c:v>
                </c:pt>
                <c:pt idx="1">
                  <c:v>Competitive tariff scheme</c:v>
                </c:pt>
                <c:pt idx="2">
                  <c:v>Access to financing</c:v>
                </c:pt>
                <c:pt idx="3">
                  <c:v>Grid readiness</c:v>
                </c:pt>
                <c:pt idx="4">
                  <c:v>Off-taker support</c:v>
                </c:pt>
                <c:pt idx="5">
                  <c:v>Others</c:v>
                </c:pt>
              </c:strCache>
            </c:strRef>
          </c:cat>
          <c:val>
            <c:numRef>
              <c:f>Sheet1!$B$2:$B$7</c:f>
              <c:numCache>
                <c:formatCode>0.00%</c:formatCode>
                <c:ptCount val="6"/>
                <c:pt idx="0">
                  <c:v>0.51890000000000003</c:v>
                </c:pt>
                <c:pt idx="1">
                  <c:v>0.27360000000000001</c:v>
                </c:pt>
                <c:pt idx="2">
                  <c:v>8.4900000000000003E-2</c:v>
                </c:pt>
                <c:pt idx="3">
                  <c:v>9.4000000000000004E-3</c:v>
                </c:pt>
                <c:pt idx="4">
                  <c:v>7.5499999999999998E-2</c:v>
                </c:pt>
                <c:pt idx="5">
                  <c:v>3.7699999999999997E-2</c:v>
                </c:pt>
              </c:numCache>
            </c:numRef>
          </c:val>
          <c:extLst>
            <c:ext xmlns:c16="http://schemas.microsoft.com/office/drawing/2014/chart" uri="{C3380CC4-5D6E-409C-BE32-E72D297353CC}">
              <c16:uniqueId val="{00000006-A392-4085-9E7F-2F6B613EF044}"/>
            </c:ext>
          </c:extLst>
        </c:ser>
        <c:dLbls>
          <c:showLegendKey val="0"/>
          <c:showVal val="0"/>
          <c:showCatName val="0"/>
          <c:showSerName val="0"/>
          <c:showPercent val="0"/>
          <c:showBubbleSize val="0"/>
        </c:dLbls>
        <c:gapWidth val="60"/>
        <c:axId val="1707444720"/>
        <c:axId val="1707442432"/>
      </c:barChart>
      <c:catAx>
        <c:axId val="1707444720"/>
        <c:scaling>
          <c:orientation val="maxMin"/>
        </c:scaling>
        <c:delete val="1"/>
        <c:axPos val="l"/>
        <c:numFmt formatCode="General" sourceLinked="1"/>
        <c:majorTickMark val="none"/>
        <c:minorTickMark val="none"/>
        <c:tickLblPos val="nextTo"/>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latin typeface="Titillium Web" panose="00000500000000000000" pitchFamily="2"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80547154448075"/>
          <c:y val="4.250999272771714E-2"/>
          <c:w val="0.4474363918795865"/>
          <c:h val="0.9290719721528764"/>
        </c:manualLayout>
      </c:layout>
      <c:barChart>
        <c:barDir val="bar"/>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996633"/>
              </a:solidFill>
              <a:ln>
                <a:noFill/>
              </a:ln>
              <a:effectLst/>
            </c:spPr>
            <c:extLst>
              <c:ext xmlns:c16="http://schemas.microsoft.com/office/drawing/2014/chart" uri="{C3380CC4-5D6E-409C-BE32-E72D297353CC}">
                <c16:uniqueId val="{00000001-2503-4D6B-B100-694005117FC6}"/>
              </c:ext>
            </c:extLst>
          </c:dPt>
          <c:dPt>
            <c:idx val="1"/>
            <c:invertIfNegative val="0"/>
            <c:bubble3D val="0"/>
            <c:spPr>
              <a:solidFill>
                <a:srgbClr val="996633"/>
              </a:solidFill>
              <a:ln>
                <a:noFill/>
              </a:ln>
              <a:effectLst/>
            </c:spPr>
            <c:extLst>
              <c:ext xmlns:c16="http://schemas.microsoft.com/office/drawing/2014/chart" uri="{C3380CC4-5D6E-409C-BE32-E72D297353CC}">
                <c16:uniqueId val="{00000003-2503-4D6B-B100-694005117FC6}"/>
              </c:ext>
            </c:extLst>
          </c:dPt>
          <c:dPt>
            <c:idx val="2"/>
            <c:invertIfNegative val="0"/>
            <c:bubble3D val="0"/>
            <c:spPr>
              <a:solidFill>
                <a:srgbClr val="777777"/>
              </a:solidFill>
              <a:ln>
                <a:noFill/>
              </a:ln>
              <a:effectLst/>
            </c:spPr>
            <c:extLst>
              <c:ext xmlns:c16="http://schemas.microsoft.com/office/drawing/2014/chart" uri="{C3380CC4-5D6E-409C-BE32-E72D297353CC}">
                <c16:uniqueId val="{00000005-2503-4D6B-B100-694005117FC6}"/>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2"/>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Improved regulatory certainty and consistency</c:v>
                </c:pt>
                <c:pt idx="1">
                  <c:v>Simplification of the permitting process</c:v>
                </c:pt>
                <c:pt idx="2">
                  <c:v>More competitive tariff / electricity pricing schemes</c:v>
                </c:pt>
                <c:pt idx="3">
                  <c:v>Improvement of PPA schemes and reduction of off-taker risk</c:v>
                </c:pt>
                <c:pt idx="4">
                  <c:v>Increased financing support and fiscal incentives</c:v>
                </c:pt>
                <c:pt idx="5">
                  <c:v>Stronger coordination among ministries/agencies</c:v>
                </c:pt>
                <c:pt idx="6">
                  <c:v>Accelerating grid and interconnection development</c:v>
                </c:pt>
                <c:pt idx="7">
                  <c:v>Greater flexibility in local content (TKDN) requirements</c:v>
                </c:pt>
                <c:pt idx="8">
                  <c:v>Others</c:v>
                </c:pt>
              </c:strCache>
            </c:strRef>
          </c:cat>
          <c:val>
            <c:numRef>
              <c:f>Sheet1!$B$2:$B$10</c:f>
              <c:numCache>
                <c:formatCode>0.00%</c:formatCode>
                <c:ptCount val="9"/>
                <c:pt idx="0">
                  <c:v>0.58209999999999995</c:v>
                </c:pt>
                <c:pt idx="1">
                  <c:v>0.5</c:v>
                </c:pt>
                <c:pt idx="2">
                  <c:v>0.42499999999999999</c:v>
                </c:pt>
                <c:pt idx="3">
                  <c:v>0.35</c:v>
                </c:pt>
                <c:pt idx="4">
                  <c:v>0.29289999999999999</c:v>
                </c:pt>
                <c:pt idx="5">
                  <c:v>0.2893</c:v>
                </c:pt>
                <c:pt idx="6">
                  <c:v>0.27500000000000002</c:v>
                </c:pt>
                <c:pt idx="7">
                  <c:v>0.15359999999999999</c:v>
                </c:pt>
                <c:pt idx="8" formatCode="0.0%">
                  <c:v>3.5700000000000003E-2</c:v>
                </c:pt>
              </c:numCache>
            </c:numRef>
          </c:val>
          <c:extLst>
            <c:ext xmlns:c16="http://schemas.microsoft.com/office/drawing/2014/chart" uri="{C3380CC4-5D6E-409C-BE32-E72D297353CC}">
              <c16:uniqueId val="{00000006-2503-4D6B-B100-694005117FC6}"/>
            </c:ext>
          </c:extLst>
        </c:ser>
        <c:dLbls>
          <c:showLegendKey val="0"/>
          <c:showVal val="0"/>
          <c:showCatName val="0"/>
          <c:showSerName val="0"/>
          <c:showPercent val="0"/>
          <c:showBubbleSize val="0"/>
        </c:dLbls>
        <c:gapWidth val="78"/>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2"/>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00%" sourceLinked="1"/>
        <c:majorTickMark val="none"/>
        <c:minorTickMark val="none"/>
        <c:tickLblPos val="nextTo"/>
        <c:crossAx val="1707444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877015373078364"/>
          <c:y val="0.15353916893614503"/>
          <c:w val="0.83550083025336108"/>
          <c:h val="0.82351283950874921"/>
        </c:manualLayout>
      </c:layout>
      <c:barChart>
        <c:barDir val="bar"/>
        <c:grouping val="percentStacked"/>
        <c:varyColors val="0"/>
        <c:ser>
          <c:idx val="0"/>
          <c:order val="0"/>
          <c:tx>
            <c:strRef>
              <c:f>Sheet1!$B$1</c:f>
              <c:strCache>
                <c:ptCount val="1"/>
                <c:pt idx="0">
                  <c:v>Rank 1</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D46F-4A3C-AC0B-BB35C8BB578A}"/>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D46F-4A3C-AC0B-BB35C8BB578A}"/>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5-D46F-4A3C-AC0B-BB35C8BB578A}"/>
              </c:ext>
            </c:extLst>
          </c:dPt>
          <c:dLbls>
            <c:dLbl>
              <c:idx val="5"/>
              <c:delete val="1"/>
              <c:extLst>
                <c:ext xmlns:c15="http://schemas.microsoft.com/office/drawing/2012/chart" uri="{CE6537A1-D6FC-4f65-9D91-7224C49458BB}"/>
                <c:ext xmlns:c16="http://schemas.microsoft.com/office/drawing/2014/chart" uri="{C3380CC4-5D6E-409C-BE32-E72D297353CC}">
                  <c16:uniqueId val="{00000006-D46F-4A3C-AC0B-BB35C8BB578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Solar PV</c:v>
                </c:pt>
                <c:pt idx="1">
                  <c:v>Geothermal</c:v>
                </c:pt>
                <c:pt idx="2">
                  <c:v>Hydropower</c:v>
                </c:pt>
                <c:pt idx="3">
                  <c:v>Biomass/Biogas</c:v>
                </c:pt>
                <c:pt idx="4">
                  <c:v>Wind Power</c:v>
                </c:pt>
              </c:strCache>
            </c:strRef>
          </c:cat>
          <c:val>
            <c:numRef>
              <c:f>Sheet1!$B$2:$B$6</c:f>
              <c:numCache>
                <c:formatCode>0.0%</c:formatCode>
                <c:ptCount val="5"/>
                <c:pt idx="0">
                  <c:v>0.45</c:v>
                </c:pt>
                <c:pt idx="1">
                  <c:v>0.311</c:v>
                </c:pt>
                <c:pt idx="2">
                  <c:v>0.16800000000000001</c:v>
                </c:pt>
                <c:pt idx="3">
                  <c:v>6.0999999999999999E-2</c:v>
                </c:pt>
                <c:pt idx="4">
                  <c:v>1.0999999999999999E-2</c:v>
                </c:pt>
              </c:numCache>
            </c:numRef>
          </c:val>
          <c:extLst>
            <c:ext xmlns:c16="http://schemas.microsoft.com/office/drawing/2014/chart" uri="{C3380CC4-5D6E-409C-BE32-E72D297353CC}">
              <c16:uniqueId val="{00000007-D46F-4A3C-AC0B-BB35C8BB578A}"/>
            </c:ext>
          </c:extLst>
        </c:ser>
        <c:ser>
          <c:idx val="1"/>
          <c:order val="1"/>
          <c:tx>
            <c:strRef>
              <c:f>Sheet1!$C$1</c:f>
              <c:strCache>
                <c:ptCount val="1"/>
                <c:pt idx="0">
                  <c:v>Rank 2</c:v>
                </c:pt>
              </c:strCache>
            </c:strRef>
          </c:tx>
          <c:spPr>
            <a:solidFill>
              <a:schemeClr val="accent3"/>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8-D46F-4A3C-AC0B-BB35C8BB578A}"/>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Solar PV</c:v>
                </c:pt>
                <c:pt idx="1">
                  <c:v>Geothermal</c:v>
                </c:pt>
                <c:pt idx="2">
                  <c:v>Hydropower</c:v>
                </c:pt>
                <c:pt idx="3">
                  <c:v>Biomass/Biogas</c:v>
                </c:pt>
                <c:pt idx="4">
                  <c:v>Wind Power</c:v>
                </c:pt>
              </c:strCache>
            </c:strRef>
          </c:cat>
          <c:val>
            <c:numRef>
              <c:f>Sheet1!$C$2:$C$6</c:f>
              <c:numCache>
                <c:formatCode>0.0%</c:formatCode>
                <c:ptCount val="5"/>
                <c:pt idx="0">
                  <c:v>0.193</c:v>
                </c:pt>
                <c:pt idx="1">
                  <c:v>0.22500000000000001</c:v>
                </c:pt>
                <c:pt idx="2">
                  <c:v>0.371</c:v>
                </c:pt>
                <c:pt idx="3">
                  <c:v>0.13900000000000001</c:v>
                </c:pt>
                <c:pt idx="4">
                  <c:v>7.0999999999999994E-2</c:v>
                </c:pt>
              </c:numCache>
            </c:numRef>
          </c:val>
          <c:extLst>
            <c:ext xmlns:c16="http://schemas.microsoft.com/office/drawing/2014/chart" uri="{C3380CC4-5D6E-409C-BE32-E72D297353CC}">
              <c16:uniqueId val="{00000009-D46F-4A3C-AC0B-BB35C8BB578A}"/>
            </c:ext>
          </c:extLst>
        </c:ser>
        <c:ser>
          <c:idx val="2"/>
          <c:order val="2"/>
          <c:tx>
            <c:strRef>
              <c:f>Sheet1!$D$1</c:f>
              <c:strCache>
                <c:ptCount val="1"/>
                <c:pt idx="0">
                  <c:v>Rank 3</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Solar PV</c:v>
                </c:pt>
                <c:pt idx="1">
                  <c:v>Geothermal</c:v>
                </c:pt>
                <c:pt idx="2">
                  <c:v>Hydropower</c:v>
                </c:pt>
                <c:pt idx="3">
                  <c:v>Biomass/Biogas</c:v>
                </c:pt>
                <c:pt idx="4">
                  <c:v>Wind Power</c:v>
                </c:pt>
              </c:strCache>
            </c:strRef>
          </c:cat>
          <c:val>
            <c:numRef>
              <c:f>Sheet1!$D$2:$D$6</c:f>
              <c:numCache>
                <c:formatCode>0.0%</c:formatCode>
                <c:ptCount val="5"/>
                <c:pt idx="0">
                  <c:v>0.189</c:v>
                </c:pt>
                <c:pt idx="1">
                  <c:v>0.246</c:v>
                </c:pt>
                <c:pt idx="2">
                  <c:v>0.23599999999999999</c:v>
                </c:pt>
                <c:pt idx="3">
                  <c:v>0.19600000000000001</c:v>
                </c:pt>
                <c:pt idx="4">
                  <c:v>0.13200000000000001</c:v>
                </c:pt>
              </c:numCache>
            </c:numRef>
          </c:val>
          <c:extLst>
            <c:ext xmlns:c16="http://schemas.microsoft.com/office/drawing/2014/chart" uri="{C3380CC4-5D6E-409C-BE32-E72D297353CC}">
              <c16:uniqueId val="{0000000A-D46F-4A3C-AC0B-BB35C8BB578A}"/>
            </c:ext>
          </c:extLst>
        </c:ser>
        <c:ser>
          <c:idx val="3"/>
          <c:order val="3"/>
          <c:tx>
            <c:strRef>
              <c:f>Sheet1!$E$1</c:f>
              <c:strCache>
                <c:ptCount val="1"/>
                <c:pt idx="0">
                  <c:v>Rank 4</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Solar PV</c:v>
                </c:pt>
                <c:pt idx="1">
                  <c:v>Geothermal</c:v>
                </c:pt>
                <c:pt idx="2">
                  <c:v>Hydropower</c:v>
                </c:pt>
                <c:pt idx="3">
                  <c:v>Biomass/Biogas</c:v>
                </c:pt>
                <c:pt idx="4">
                  <c:v>Wind Power</c:v>
                </c:pt>
              </c:strCache>
            </c:strRef>
          </c:cat>
          <c:val>
            <c:numRef>
              <c:f>Sheet1!$E$2:$E$6</c:f>
              <c:numCache>
                <c:formatCode>0.0%</c:formatCode>
                <c:ptCount val="5"/>
                <c:pt idx="0">
                  <c:v>0.104</c:v>
                </c:pt>
                <c:pt idx="1">
                  <c:v>0.111</c:v>
                </c:pt>
                <c:pt idx="2">
                  <c:v>0.186</c:v>
                </c:pt>
                <c:pt idx="3">
                  <c:v>0.23200000000000001</c:v>
                </c:pt>
                <c:pt idx="4">
                  <c:v>0.36799999999999999</c:v>
                </c:pt>
              </c:numCache>
            </c:numRef>
          </c:val>
          <c:extLst>
            <c:ext xmlns:c16="http://schemas.microsoft.com/office/drawing/2014/chart" uri="{C3380CC4-5D6E-409C-BE32-E72D297353CC}">
              <c16:uniqueId val="{0000000B-D46F-4A3C-AC0B-BB35C8BB578A}"/>
            </c:ext>
          </c:extLst>
        </c:ser>
        <c:ser>
          <c:idx val="4"/>
          <c:order val="4"/>
          <c:tx>
            <c:strRef>
              <c:f>Sheet1!$F$1</c:f>
              <c:strCache>
                <c:ptCount val="1"/>
                <c:pt idx="0">
                  <c:v>Rank 5</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Solar PV</c:v>
                </c:pt>
                <c:pt idx="1">
                  <c:v>Geothermal</c:v>
                </c:pt>
                <c:pt idx="2">
                  <c:v>Hydropower</c:v>
                </c:pt>
                <c:pt idx="3">
                  <c:v>Biomass/Biogas</c:v>
                </c:pt>
                <c:pt idx="4">
                  <c:v>Wind Power</c:v>
                </c:pt>
              </c:strCache>
            </c:strRef>
          </c:cat>
          <c:val>
            <c:numRef>
              <c:f>Sheet1!$F$2:$F$6</c:f>
              <c:numCache>
                <c:formatCode>0.0%</c:formatCode>
                <c:ptCount val="5"/>
                <c:pt idx="0">
                  <c:v>6.4000000000000001E-2</c:v>
                </c:pt>
                <c:pt idx="1">
                  <c:v>0.107</c:v>
                </c:pt>
                <c:pt idx="2">
                  <c:v>3.9E-2</c:v>
                </c:pt>
                <c:pt idx="3">
                  <c:v>0.371</c:v>
                </c:pt>
                <c:pt idx="4">
                  <c:v>0.41799999999999998</c:v>
                </c:pt>
              </c:numCache>
            </c:numRef>
          </c:val>
          <c:extLst>
            <c:ext xmlns:c16="http://schemas.microsoft.com/office/drawing/2014/chart" uri="{C3380CC4-5D6E-409C-BE32-E72D297353CC}">
              <c16:uniqueId val="{0000000C-D46F-4A3C-AC0B-BB35C8BB578A}"/>
            </c:ext>
          </c:extLst>
        </c:ser>
        <c:dLbls>
          <c:showLegendKey val="0"/>
          <c:showVal val="0"/>
          <c:showCatName val="0"/>
          <c:showSerName val="0"/>
          <c:showPercent val="0"/>
          <c:showBubbleSize val="0"/>
        </c:dLbls>
        <c:gapWidth val="65"/>
        <c:overlap val="100"/>
        <c:axId val="1707444720"/>
        <c:axId val="1707442432"/>
      </c:barChart>
      <c:catAx>
        <c:axId val="17074447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Titillium Web" panose="00000500000000000000" pitchFamily="2" charset="0"/>
                <a:ea typeface="+mn-ea"/>
                <a:cs typeface="+mn-cs"/>
              </a:defRPr>
            </a:pPr>
            <a:endParaRPr lang="en-US"/>
          </a:p>
        </c:txPr>
        <c:crossAx val="1707442432"/>
        <c:crosses val="autoZero"/>
        <c:auto val="1"/>
        <c:lblAlgn val="ctr"/>
        <c:lblOffset val="100"/>
        <c:noMultiLvlLbl val="0"/>
      </c:catAx>
      <c:valAx>
        <c:axId val="1707442432"/>
        <c:scaling>
          <c:orientation val="minMax"/>
        </c:scaling>
        <c:delete val="1"/>
        <c:axPos val="t"/>
        <c:numFmt formatCode="0%" sourceLinked="1"/>
        <c:majorTickMark val="none"/>
        <c:minorTickMark val="none"/>
        <c:tickLblPos val="nextTo"/>
        <c:crossAx val="17074447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spPr>
            <a:solidFill>
              <a:srgbClr val="777777"/>
            </a:solidFill>
            <a:ln>
              <a:noFill/>
            </a:ln>
            <a:effectLst/>
          </c:spPr>
          <c:invertIfNegative val="0"/>
          <c:dPt>
            <c:idx val="0"/>
            <c:invertIfNegative val="0"/>
            <c:bubble3D val="0"/>
            <c:spPr>
              <a:solidFill>
                <a:srgbClr val="777777"/>
              </a:solidFill>
              <a:ln>
                <a:noFill/>
              </a:ln>
              <a:effectLst/>
            </c:spPr>
            <c:extLst>
              <c:ext xmlns:c16="http://schemas.microsoft.com/office/drawing/2014/chart" uri="{C3380CC4-5D6E-409C-BE32-E72D297353CC}">
                <c16:uniqueId val="{00000001-B1CE-40EB-A48C-7C0DDC148F39}"/>
              </c:ext>
            </c:extLst>
          </c:dPt>
          <c:dPt>
            <c:idx val="1"/>
            <c:invertIfNegative val="0"/>
            <c:bubble3D val="0"/>
            <c:spPr>
              <a:solidFill>
                <a:srgbClr val="777777"/>
              </a:solidFill>
              <a:ln>
                <a:noFill/>
              </a:ln>
              <a:effectLst/>
            </c:spPr>
            <c:extLst>
              <c:ext xmlns:c16="http://schemas.microsoft.com/office/drawing/2014/chart" uri="{C3380CC4-5D6E-409C-BE32-E72D297353CC}">
                <c16:uniqueId val="{00000003-B1CE-40EB-A48C-7C0DDC148F39}"/>
              </c:ext>
            </c:extLst>
          </c:dPt>
          <c:dPt>
            <c:idx val="3"/>
            <c:invertIfNegative val="0"/>
            <c:bubble3D val="0"/>
            <c:spPr>
              <a:solidFill>
                <a:srgbClr val="777777"/>
              </a:solidFill>
              <a:ln>
                <a:noFill/>
              </a:ln>
              <a:effectLst/>
            </c:spPr>
            <c:extLst>
              <c:ext xmlns:c16="http://schemas.microsoft.com/office/drawing/2014/chart" uri="{C3380CC4-5D6E-409C-BE32-E72D297353CC}">
                <c16:uniqueId val="{00000005-B1CE-40EB-A48C-7C0DDC148F39}"/>
              </c:ext>
            </c:extLst>
          </c:dPt>
          <c:dPt>
            <c:idx val="7"/>
            <c:invertIfNegative val="0"/>
            <c:bubble3D val="0"/>
            <c:spPr>
              <a:solidFill>
                <a:srgbClr val="996633"/>
              </a:solidFill>
              <a:ln>
                <a:noFill/>
              </a:ln>
              <a:effectLst/>
            </c:spPr>
            <c:extLst>
              <c:ext xmlns:c16="http://schemas.microsoft.com/office/drawing/2014/chart" uri="{C3380CC4-5D6E-409C-BE32-E72D297353CC}">
                <c16:uniqueId val="{00000000-DEF5-41AD-A252-F6BA2CCF1FAD}"/>
              </c:ext>
            </c:extLst>
          </c:dPt>
          <c:dLbls>
            <c:numFmt formatCode="#,##0.00" sourceLinked="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Titillium Web"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All</c:v>
                </c:pt>
                <c:pt idx="1">
                  <c:v>EPC</c:v>
                </c:pt>
                <c:pt idx="2">
                  <c:v>Developer/IPP</c:v>
                </c:pt>
                <c:pt idx="3">
                  <c:v>Industrial off-taker</c:v>
                </c:pt>
                <c:pt idx="4">
                  <c:v>Academician/Researcher</c:v>
                </c:pt>
                <c:pt idx="5">
                  <c:v>Investor/Lender</c:v>
                </c:pt>
                <c:pt idx="6">
                  <c:v>Government/SOE</c:v>
                </c:pt>
                <c:pt idx="7">
                  <c:v>Not affiliated with any institution</c:v>
                </c:pt>
              </c:strCache>
            </c:strRef>
          </c:cat>
          <c:val>
            <c:numRef>
              <c:f>Sheet1!$B$2:$B$9</c:f>
              <c:numCache>
                <c:formatCode>_(* #,##0.00_);_(* \(#,##0.00\);_(* "-"??_);_(@_)</c:formatCode>
                <c:ptCount val="8"/>
                <c:pt idx="0">
                  <c:v>7.01</c:v>
                </c:pt>
                <c:pt idx="1">
                  <c:v>7</c:v>
                </c:pt>
                <c:pt idx="2">
                  <c:v>6.6739130429999998</c:v>
                </c:pt>
                <c:pt idx="3">
                  <c:v>7.5333333329999999</c:v>
                </c:pt>
                <c:pt idx="4" formatCode="0.00%">
                  <c:v>6.8611111109999996</c:v>
                </c:pt>
                <c:pt idx="5" formatCode="0.00">
                  <c:v>6.3636363640000004</c:v>
                </c:pt>
                <c:pt idx="6" formatCode="0.00">
                  <c:v>7.8571428570000004</c:v>
                </c:pt>
                <c:pt idx="7" formatCode="0.00">
                  <c:v>8.3333333330000006</c:v>
                </c:pt>
              </c:numCache>
            </c:numRef>
          </c:val>
          <c:extLst>
            <c:ext xmlns:c16="http://schemas.microsoft.com/office/drawing/2014/chart" uri="{C3380CC4-5D6E-409C-BE32-E72D297353CC}">
              <c16:uniqueId val="{00000006-B1CE-40EB-A48C-7C0DDC148F39}"/>
            </c:ext>
          </c:extLst>
        </c:ser>
        <c:dLbls>
          <c:showLegendKey val="0"/>
          <c:showVal val="0"/>
          <c:showCatName val="0"/>
          <c:showSerName val="0"/>
          <c:showPercent val="0"/>
          <c:showBubbleSize val="0"/>
        </c:dLbls>
        <c:gapWidth val="120"/>
        <c:overlap val="10"/>
        <c:axId val="1067130799"/>
        <c:axId val="493786784"/>
      </c:barChart>
      <c:catAx>
        <c:axId val="10671307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Titillium Web" panose="00000500000000000000" pitchFamily="2" charset="0"/>
                <a:ea typeface="+mn-ea"/>
                <a:cs typeface="+mn-cs"/>
              </a:defRPr>
            </a:pPr>
            <a:endParaRPr lang="en-US"/>
          </a:p>
        </c:txPr>
        <c:crossAx val="493786784"/>
        <c:crosses val="autoZero"/>
        <c:auto val="1"/>
        <c:lblAlgn val="ctr"/>
        <c:lblOffset val="100"/>
        <c:noMultiLvlLbl val="0"/>
      </c:catAx>
      <c:valAx>
        <c:axId val="493786784"/>
        <c:scaling>
          <c:orientation val="minMax"/>
          <c:max val="10"/>
          <c:min val="0"/>
        </c:scaling>
        <c:delete val="1"/>
        <c:axPos val="l"/>
        <c:numFmt formatCode="_(* #,##0.00_);_(* \(#,##0.00\);_(* &quot;-&quot;??_);_(@_)" sourceLinked="1"/>
        <c:majorTickMark val="out"/>
        <c:minorTickMark val="none"/>
        <c:tickLblPos val="nextTo"/>
        <c:crossAx val="1067130799"/>
        <c:crosses val="autoZero"/>
        <c:crossBetween val="between"/>
        <c:majorUnit val="0.2"/>
        <c:min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Titillium Web" panose="00000500000000000000" pitchFamily="2"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withinLinearReversed" id="24">
  <a:schemeClr val="accent4"/>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withinLinear" id="18">
  <a:schemeClr val="accent5"/>
</cs:colorStyle>
</file>

<file path=ppt/charts/colors21.xml><?xml version="1.0" encoding="utf-8"?>
<cs:colorStyle xmlns:cs="http://schemas.microsoft.com/office/drawing/2012/chartStyle" xmlns:a="http://schemas.openxmlformats.org/drawingml/2006/main" meth="withinLinear" id="18">
  <a:schemeClr val="accent5"/>
</cs:colorStyle>
</file>

<file path=ppt/charts/colors22.xml><?xml version="1.0" encoding="utf-8"?>
<cs:colorStyle xmlns:cs="http://schemas.microsoft.com/office/drawing/2012/chartStyle" xmlns:a="http://schemas.openxmlformats.org/drawingml/2006/main" meth="withinLinear" id="18">
  <a:schemeClr val="accent5"/>
</cs:colorStyle>
</file>

<file path=ppt/charts/colors23.xml><?xml version="1.0" encoding="utf-8"?>
<cs:colorStyle xmlns:cs="http://schemas.microsoft.com/office/drawing/2012/chartStyle" xmlns:a="http://schemas.openxmlformats.org/drawingml/2006/main" meth="withinLinear" id="18">
  <a:schemeClr val="accent5"/>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2aa25dca5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32aa25dca5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2aa25dca5e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6AD509C8-8EBC-3FF6-45C5-8EF349CB7093}"/>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002115AC-6B75-077A-7DC8-F3E6BC2C0E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0B326761-6DAA-CC55-1FC1-6658F8BF64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9534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22C31F00-02A4-4552-ABE1-80382948C506}"/>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BC2D61E8-1D72-3E08-F964-09C10C0234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7313C265-D220-A9CD-3D2A-42F8E6D3C0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8474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a:extLst>
            <a:ext uri="{FF2B5EF4-FFF2-40B4-BE49-F238E27FC236}">
              <a16:creationId xmlns:a16="http://schemas.microsoft.com/office/drawing/2014/main" id="{EC3F8D09-507C-D504-071E-A9C527005C4E}"/>
            </a:ext>
          </a:extLst>
        </p:cNvPr>
        <p:cNvGrpSpPr/>
        <p:nvPr/>
      </p:nvGrpSpPr>
      <p:grpSpPr>
        <a:xfrm>
          <a:off x="0" y="0"/>
          <a:ext cx="0" cy="0"/>
          <a:chOff x="0" y="0"/>
          <a:chExt cx="0" cy="0"/>
        </a:xfrm>
      </p:grpSpPr>
      <p:sp>
        <p:nvSpPr>
          <p:cNvPr id="474" name="Google Shape;474;g32d669c3d13_0_0:notes">
            <a:extLst>
              <a:ext uri="{FF2B5EF4-FFF2-40B4-BE49-F238E27FC236}">
                <a16:creationId xmlns:a16="http://schemas.microsoft.com/office/drawing/2014/main" id="{CEA45E1E-1BA1-1426-5D48-555CFFEEAD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32d669c3d13_0_0:notes">
            <a:extLst>
              <a:ext uri="{FF2B5EF4-FFF2-40B4-BE49-F238E27FC236}">
                <a16:creationId xmlns:a16="http://schemas.microsoft.com/office/drawing/2014/main" id="{C7F556A6-5867-7B1F-3B36-2FA05D9F13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1898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B67A201E-51CC-D4B1-B8B3-C032A4CFC9EF}"/>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97F72AC8-B47A-41EF-25EA-70952A940E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74FEDF27-DE0A-3875-3886-B23EB999731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9890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5874884B-7272-BE42-3016-2552EBC7C8AF}"/>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04219E8F-885B-0A51-0DBB-C651EABB5A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0D5570DC-4C2E-FA31-6814-6236650FF6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4361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a:extLst>
            <a:ext uri="{FF2B5EF4-FFF2-40B4-BE49-F238E27FC236}">
              <a16:creationId xmlns:a16="http://schemas.microsoft.com/office/drawing/2014/main" id="{2540673B-EAD9-AA29-4844-AB5540AD7848}"/>
            </a:ext>
          </a:extLst>
        </p:cNvPr>
        <p:cNvGrpSpPr/>
        <p:nvPr/>
      </p:nvGrpSpPr>
      <p:grpSpPr>
        <a:xfrm>
          <a:off x="0" y="0"/>
          <a:ext cx="0" cy="0"/>
          <a:chOff x="0" y="0"/>
          <a:chExt cx="0" cy="0"/>
        </a:xfrm>
      </p:grpSpPr>
      <p:sp>
        <p:nvSpPr>
          <p:cNvPr id="474" name="Google Shape;474;g32d669c3d13_0_0:notes">
            <a:extLst>
              <a:ext uri="{FF2B5EF4-FFF2-40B4-BE49-F238E27FC236}">
                <a16:creationId xmlns:a16="http://schemas.microsoft.com/office/drawing/2014/main" id="{123DF08C-98C5-DA66-3864-707E4D0D79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32d669c3d13_0_0:notes">
            <a:extLst>
              <a:ext uri="{FF2B5EF4-FFF2-40B4-BE49-F238E27FC236}">
                <a16:creationId xmlns:a16="http://schemas.microsoft.com/office/drawing/2014/main" id="{A3122A31-AC07-A4CB-1223-95C48D8898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167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46EA4F21-BD4B-7EC2-8E33-260DF417E4F8}"/>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63313C73-CA86-99C3-EEB1-57A5F810AF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AC61264F-9C9E-6CF5-CFC4-DDADFFC525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1483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B5BF1132-EC0E-178B-49F2-79C59E1EF3CE}"/>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D43D7A59-3B54-9093-E2C4-77707077BF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DCBA6645-9CAB-8D0B-79E5-4ECB16A343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5428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9E395044-57EA-F31C-84B1-379C983C79DB}"/>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69420E25-A4D8-0EF1-08C8-FD130F0E75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8E42AE4E-1782-EF91-FC90-915A2BDCA1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8904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FA559E9D-D6EB-D79D-C635-333BD0E4C75C}"/>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403B2A9E-7ECE-FD0A-25EB-E7008CEA27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B68BCD86-8426-55AE-913E-EAB4E9C565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3043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a:extLst>
            <a:ext uri="{FF2B5EF4-FFF2-40B4-BE49-F238E27FC236}">
              <a16:creationId xmlns:a16="http://schemas.microsoft.com/office/drawing/2014/main" id="{F724DA13-B9FD-23ED-4657-5FC684BBCA5A}"/>
            </a:ext>
          </a:extLst>
        </p:cNvPr>
        <p:cNvGrpSpPr/>
        <p:nvPr/>
      </p:nvGrpSpPr>
      <p:grpSpPr>
        <a:xfrm>
          <a:off x="0" y="0"/>
          <a:ext cx="0" cy="0"/>
          <a:chOff x="0" y="0"/>
          <a:chExt cx="0" cy="0"/>
        </a:xfrm>
      </p:grpSpPr>
      <p:sp>
        <p:nvSpPr>
          <p:cNvPr id="474" name="Google Shape;474;g32d669c3d13_0_0:notes">
            <a:extLst>
              <a:ext uri="{FF2B5EF4-FFF2-40B4-BE49-F238E27FC236}">
                <a16:creationId xmlns:a16="http://schemas.microsoft.com/office/drawing/2014/main" id="{848BDA1B-0208-2885-105D-753D17F0A6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32d669c3d13_0_0:notes">
            <a:extLst>
              <a:ext uri="{FF2B5EF4-FFF2-40B4-BE49-F238E27FC236}">
                <a16:creationId xmlns:a16="http://schemas.microsoft.com/office/drawing/2014/main" id="{427909EB-08D6-B2D3-B254-ABB0738B90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6677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C39CAB72-5996-DDEA-56B4-083522CAD6AB}"/>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BCF375F4-4912-6230-C2F1-9FBCCC73EC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97C77090-CDD1-064E-B6D1-FA00B2FBE2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389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732D9F93-B372-D01F-2D26-36FAA166F237}"/>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03CA67BF-734D-F0B7-B123-91249EC8D7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D142FC32-6290-307C-B262-707042C865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0809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0AE1C3C1-7813-2136-7A34-F5D5E81B049E}"/>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843D74D1-FBFD-0227-1DA8-4447EE39BA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E5A3AA09-A78C-ACD3-37AD-3CBC454E50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0892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FB2A2A40-A386-2314-814D-445D8C9983E5}"/>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2010132F-BD78-1D29-03B8-8717C4E6E3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B2505D4C-C456-F543-97C9-132D9BB158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1261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a:extLst>
            <a:ext uri="{FF2B5EF4-FFF2-40B4-BE49-F238E27FC236}">
              <a16:creationId xmlns:a16="http://schemas.microsoft.com/office/drawing/2014/main" id="{91D35843-E51D-1CD7-1810-40298C3F896B}"/>
            </a:ext>
          </a:extLst>
        </p:cNvPr>
        <p:cNvGrpSpPr/>
        <p:nvPr/>
      </p:nvGrpSpPr>
      <p:grpSpPr>
        <a:xfrm>
          <a:off x="0" y="0"/>
          <a:ext cx="0" cy="0"/>
          <a:chOff x="0" y="0"/>
          <a:chExt cx="0" cy="0"/>
        </a:xfrm>
      </p:grpSpPr>
      <p:sp>
        <p:nvSpPr>
          <p:cNvPr id="386" name="Google Shape;386;g32aa25dca5e_0_156:notes">
            <a:extLst>
              <a:ext uri="{FF2B5EF4-FFF2-40B4-BE49-F238E27FC236}">
                <a16:creationId xmlns:a16="http://schemas.microsoft.com/office/drawing/2014/main" id="{BB5B28C2-E5A6-4031-C8F7-787414DDAF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2aa25dca5e_0_156:notes">
            <a:extLst>
              <a:ext uri="{FF2B5EF4-FFF2-40B4-BE49-F238E27FC236}">
                <a16:creationId xmlns:a16="http://schemas.microsoft.com/office/drawing/2014/main" id="{50FDFEB1-DA36-6D2A-A50B-7A8A413B2F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8909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ver" type="title">
  <p:cSld name="TITLE">
    <p:bg>
      <p:bgPr>
        <a:solidFill>
          <a:schemeClr val="dk1"/>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420875" y="1402000"/>
            <a:ext cx="4324800" cy="2432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sz="6000" b="1">
                <a:solidFill>
                  <a:schemeClr val="lt1"/>
                </a:solidFill>
              </a:defRPr>
            </a:lvl2pPr>
            <a:lvl3pPr lvl="2">
              <a:lnSpc>
                <a:spcPct val="80000"/>
              </a:lnSpc>
              <a:spcBef>
                <a:spcPts val="0"/>
              </a:spcBef>
              <a:spcAft>
                <a:spcPts val="0"/>
              </a:spcAft>
              <a:buClr>
                <a:schemeClr val="lt1"/>
              </a:buClr>
              <a:buSzPts val="6000"/>
              <a:buFont typeface="Inter"/>
              <a:buNone/>
              <a:defRPr sz="6000" b="1">
                <a:solidFill>
                  <a:schemeClr val="lt1"/>
                </a:solidFill>
              </a:defRPr>
            </a:lvl3pPr>
            <a:lvl4pPr lvl="3">
              <a:lnSpc>
                <a:spcPct val="80000"/>
              </a:lnSpc>
              <a:spcBef>
                <a:spcPts val="0"/>
              </a:spcBef>
              <a:spcAft>
                <a:spcPts val="0"/>
              </a:spcAft>
              <a:buClr>
                <a:schemeClr val="lt1"/>
              </a:buClr>
              <a:buSzPts val="6000"/>
              <a:buFont typeface="Inter"/>
              <a:buNone/>
              <a:defRPr sz="6000" b="1">
                <a:solidFill>
                  <a:schemeClr val="lt1"/>
                </a:solidFill>
              </a:defRPr>
            </a:lvl4pPr>
            <a:lvl5pPr lvl="4">
              <a:lnSpc>
                <a:spcPct val="80000"/>
              </a:lnSpc>
              <a:spcBef>
                <a:spcPts val="0"/>
              </a:spcBef>
              <a:spcAft>
                <a:spcPts val="0"/>
              </a:spcAft>
              <a:buClr>
                <a:schemeClr val="lt1"/>
              </a:buClr>
              <a:buSzPts val="6000"/>
              <a:buFont typeface="Inter"/>
              <a:buNone/>
              <a:defRPr sz="6000" b="1">
                <a:solidFill>
                  <a:schemeClr val="lt1"/>
                </a:solidFill>
              </a:defRPr>
            </a:lvl5pPr>
            <a:lvl6pPr lvl="5">
              <a:lnSpc>
                <a:spcPct val="80000"/>
              </a:lnSpc>
              <a:spcBef>
                <a:spcPts val="0"/>
              </a:spcBef>
              <a:spcAft>
                <a:spcPts val="0"/>
              </a:spcAft>
              <a:buClr>
                <a:schemeClr val="lt1"/>
              </a:buClr>
              <a:buSzPts val="6000"/>
              <a:buFont typeface="Inter"/>
              <a:buNone/>
              <a:defRPr sz="6000" b="1">
                <a:solidFill>
                  <a:schemeClr val="lt1"/>
                </a:solidFill>
              </a:defRPr>
            </a:lvl6pPr>
            <a:lvl7pPr lvl="6">
              <a:lnSpc>
                <a:spcPct val="80000"/>
              </a:lnSpc>
              <a:spcBef>
                <a:spcPts val="0"/>
              </a:spcBef>
              <a:spcAft>
                <a:spcPts val="0"/>
              </a:spcAft>
              <a:buClr>
                <a:schemeClr val="lt1"/>
              </a:buClr>
              <a:buSzPts val="6000"/>
              <a:buFont typeface="Inter"/>
              <a:buNone/>
              <a:defRPr sz="6000" b="1">
                <a:solidFill>
                  <a:schemeClr val="lt1"/>
                </a:solidFill>
              </a:defRPr>
            </a:lvl7pPr>
            <a:lvl8pPr lvl="7">
              <a:lnSpc>
                <a:spcPct val="80000"/>
              </a:lnSpc>
              <a:spcBef>
                <a:spcPts val="0"/>
              </a:spcBef>
              <a:spcAft>
                <a:spcPts val="0"/>
              </a:spcAft>
              <a:buClr>
                <a:schemeClr val="lt1"/>
              </a:buClr>
              <a:buSzPts val="6000"/>
              <a:buFont typeface="Inter"/>
              <a:buNone/>
              <a:defRPr sz="6000" b="1">
                <a:solidFill>
                  <a:schemeClr val="lt1"/>
                </a:solidFill>
              </a:defRPr>
            </a:lvl8pPr>
            <a:lvl9pPr lvl="8">
              <a:lnSpc>
                <a:spcPct val="80000"/>
              </a:lnSpc>
              <a:spcBef>
                <a:spcPts val="0"/>
              </a:spcBef>
              <a:spcAft>
                <a:spcPts val="0"/>
              </a:spcAft>
              <a:buClr>
                <a:schemeClr val="lt1"/>
              </a:buClr>
              <a:buSzPts val="6000"/>
              <a:buFont typeface="Inter"/>
              <a:buNone/>
              <a:defRPr sz="6000" b="1">
                <a:solidFill>
                  <a:schemeClr val="lt1"/>
                </a:solidFill>
              </a:defRPr>
            </a:lvl9pPr>
          </a:lstStyle>
          <a:p>
            <a:endParaRPr/>
          </a:p>
        </p:txBody>
      </p:sp>
      <p:sp>
        <p:nvSpPr>
          <p:cNvPr id="56" name="Google Shape;56;p14"/>
          <p:cNvSpPr txBox="1">
            <a:spLocks noGrp="1"/>
          </p:cNvSpPr>
          <p:nvPr>
            <p:ph type="title" idx="2"/>
          </p:nvPr>
        </p:nvSpPr>
        <p:spPr>
          <a:xfrm>
            <a:off x="474350" y="3793500"/>
            <a:ext cx="4036500" cy="1153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800"/>
              <a:buFont typeface="Inter SemiBold"/>
              <a:buNone/>
              <a:defRPr sz="1800" b="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a:buNone/>
              <a:defRPr sz="1800">
                <a:solidFill>
                  <a:schemeClr val="lt2"/>
                </a:solidFill>
              </a:defRPr>
            </a:lvl2pPr>
            <a:lvl3pPr lvl="2">
              <a:spcBef>
                <a:spcPts val="0"/>
              </a:spcBef>
              <a:spcAft>
                <a:spcPts val="0"/>
              </a:spcAft>
              <a:buClr>
                <a:schemeClr val="lt2"/>
              </a:buClr>
              <a:buSzPts val="1800"/>
              <a:buFont typeface="Inter"/>
              <a:buNone/>
              <a:defRPr sz="1800">
                <a:solidFill>
                  <a:schemeClr val="lt2"/>
                </a:solidFill>
              </a:defRPr>
            </a:lvl3pPr>
            <a:lvl4pPr lvl="3">
              <a:spcBef>
                <a:spcPts val="0"/>
              </a:spcBef>
              <a:spcAft>
                <a:spcPts val="0"/>
              </a:spcAft>
              <a:buClr>
                <a:schemeClr val="lt2"/>
              </a:buClr>
              <a:buSzPts val="1800"/>
              <a:buFont typeface="Inter"/>
              <a:buNone/>
              <a:defRPr sz="1800">
                <a:solidFill>
                  <a:schemeClr val="lt2"/>
                </a:solidFill>
              </a:defRPr>
            </a:lvl4pPr>
            <a:lvl5pPr lvl="4">
              <a:spcBef>
                <a:spcPts val="0"/>
              </a:spcBef>
              <a:spcAft>
                <a:spcPts val="0"/>
              </a:spcAft>
              <a:buClr>
                <a:schemeClr val="lt2"/>
              </a:buClr>
              <a:buSzPts val="1800"/>
              <a:buFont typeface="Inter"/>
              <a:buNone/>
              <a:defRPr sz="1800">
                <a:solidFill>
                  <a:schemeClr val="lt2"/>
                </a:solidFill>
              </a:defRPr>
            </a:lvl5pPr>
            <a:lvl6pPr lvl="5">
              <a:spcBef>
                <a:spcPts val="0"/>
              </a:spcBef>
              <a:spcAft>
                <a:spcPts val="0"/>
              </a:spcAft>
              <a:buClr>
                <a:schemeClr val="lt2"/>
              </a:buClr>
              <a:buSzPts val="1800"/>
              <a:buFont typeface="Inter"/>
              <a:buNone/>
              <a:defRPr sz="1800">
                <a:solidFill>
                  <a:schemeClr val="lt2"/>
                </a:solidFill>
              </a:defRPr>
            </a:lvl6pPr>
            <a:lvl7pPr lvl="6">
              <a:spcBef>
                <a:spcPts val="0"/>
              </a:spcBef>
              <a:spcAft>
                <a:spcPts val="0"/>
              </a:spcAft>
              <a:buClr>
                <a:schemeClr val="lt2"/>
              </a:buClr>
              <a:buSzPts val="1800"/>
              <a:buFont typeface="Inter"/>
              <a:buNone/>
              <a:defRPr sz="1800">
                <a:solidFill>
                  <a:schemeClr val="lt2"/>
                </a:solidFill>
              </a:defRPr>
            </a:lvl7pPr>
            <a:lvl8pPr lvl="7">
              <a:spcBef>
                <a:spcPts val="0"/>
              </a:spcBef>
              <a:spcAft>
                <a:spcPts val="0"/>
              </a:spcAft>
              <a:buClr>
                <a:schemeClr val="lt2"/>
              </a:buClr>
              <a:buSzPts val="1800"/>
              <a:buFont typeface="Inter"/>
              <a:buNone/>
              <a:defRPr sz="1800">
                <a:solidFill>
                  <a:schemeClr val="lt2"/>
                </a:solidFill>
              </a:defRPr>
            </a:lvl8pPr>
            <a:lvl9pPr lvl="8">
              <a:spcBef>
                <a:spcPts val="0"/>
              </a:spcBef>
              <a:spcAft>
                <a:spcPts val="0"/>
              </a:spcAft>
              <a:buClr>
                <a:schemeClr val="lt2"/>
              </a:buClr>
              <a:buSzPts val="1800"/>
              <a:buFont typeface="Inter"/>
              <a:buNone/>
              <a:defRPr sz="1800">
                <a:solidFill>
                  <a:schemeClr val="lt2"/>
                </a:solidFill>
              </a:defRPr>
            </a:lvl9pPr>
          </a:lstStyle>
          <a:p>
            <a:endParaRPr/>
          </a:p>
        </p:txBody>
      </p:sp>
      <p:cxnSp>
        <p:nvCxnSpPr>
          <p:cNvPr id="57" name="Google Shape;57;p14"/>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58" name="Google Shape;58;p14"/>
          <p:cNvSpPr>
            <a:spLocks noGrp="1"/>
          </p:cNvSpPr>
          <p:nvPr>
            <p:ph type="pic" idx="3"/>
          </p:nvPr>
        </p:nvSpPr>
        <p:spPr>
          <a:xfrm>
            <a:off x="5039775" y="196800"/>
            <a:ext cx="3905400" cy="4749900"/>
          </a:xfrm>
          <a:prstGeom prst="roundRect">
            <a:avLst>
              <a:gd name="adj" fmla="val 2053"/>
            </a:avLst>
          </a:prstGeom>
          <a:noFill/>
          <a:ln>
            <a:noFill/>
          </a:ln>
        </p:spPr>
      </p:sp>
      <p:sp>
        <p:nvSpPr>
          <p:cNvPr id="59" name="Google Shape;59;p14"/>
          <p:cNvSpPr txBox="1"/>
          <p:nvPr/>
        </p:nvSpPr>
        <p:spPr>
          <a:xfrm>
            <a:off x="420872" y="203200"/>
            <a:ext cx="42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spTree>
  </p:cSld>
  <p:clrMapOvr>
    <a:masterClrMapping/>
  </p:clrMapOvr>
  <p:extLst>
    <p:ext uri="{DCECCB84-F9BA-43D5-87BE-67443E8EF086}">
      <p15:sldGuideLst xmlns:p15="http://schemas.microsoft.com/office/powerpoint/2012/main">
        <p15:guide id="1" pos="35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Divider" type="tx">
  <p:cSld name="TITLE_AND_BODY">
    <p:bg>
      <p:bgPr>
        <a:solidFill>
          <a:schemeClr val="dk2"/>
        </a:solidFill>
        <a:effectLst/>
      </p:bgPr>
    </p:bg>
    <p:spTree>
      <p:nvGrpSpPr>
        <p:cNvPr id="1" name="Shape 74"/>
        <p:cNvGrpSpPr/>
        <p:nvPr/>
      </p:nvGrpSpPr>
      <p:grpSpPr>
        <a:xfrm>
          <a:off x="0" y="0"/>
          <a:ext cx="0" cy="0"/>
          <a:chOff x="0" y="0"/>
          <a:chExt cx="0" cy="0"/>
        </a:xfrm>
      </p:grpSpPr>
      <p:cxnSp>
        <p:nvCxnSpPr>
          <p:cNvPr id="75" name="Google Shape;75;p17"/>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76" name="Google Shape;76;p17"/>
          <p:cNvSpPr txBox="1">
            <a:spLocks noGrp="1"/>
          </p:cNvSpPr>
          <p:nvPr>
            <p:ph type="title"/>
          </p:nvPr>
        </p:nvSpPr>
        <p:spPr>
          <a:xfrm>
            <a:off x="420875" y="1552350"/>
            <a:ext cx="6231300" cy="1688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sz="6000" b="1">
                <a:solidFill>
                  <a:schemeClr val="lt1"/>
                </a:solidFill>
              </a:defRPr>
            </a:lvl2pPr>
            <a:lvl3pPr lvl="2">
              <a:lnSpc>
                <a:spcPct val="80000"/>
              </a:lnSpc>
              <a:spcBef>
                <a:spcPts val="0"/>
              </a:spcBef>
              <a:spcAft>
                <a:spcPts val="0"/>
              </a:spcAft>
              <a:buClr>
                <a:schemeClr val="lt1"/>
              </a:buClr>
              <a:buSzPts val="6000"/>
              <a:buFont typeface="Inter"/>
              <a:buNone/>
              <a:defRPr sz="6000" b="1">
                <a:solidFill>
                  <a:schemeClr val="lt1"/>
                </a:solidFill>
              </a:defRPr>
            </a:lvl3pPr>
            <a:lvl4pPr lvl="3">
              <a:lnSpc>
                <a:spcPct val="80000"/>
              </a:lnSpc>
              <a:spcBef>
                <a:spcPts val="0"/>
              </a:spcBef>
              <a:spcAft>
                <a:spcPts val="0"/>
              </a:spcAft>
              <a:buClr>
                <a:schemeClr val="lt1"/>
              </a:buClr>
              <a:buSzPts val="6000"/>
              <a:buFont typeface="Inter"/>
              <a:buNone/>
              <a:defRPr sz="6000" b="1">
                <a:solidFill>
                  <a:schemeClr val="lt1"/>
                </a:solidFill>
              </a:defRPr>
            </a:lvl4pPr>
            <a:lvl5pPr lvl="4">
              <a:lnSpc>
                <a:spcPct val="80000"/>
              </a:lnSpc>
              <a:spcBef>
                <a:spcPts val="0"/>
              </a:spcBef>
              <a:spcAft>
                <a:spcPts val="0"/>
              </a:spcAft>
              <a:buClr>
                <a:schemeClr val="lt1"/>
              </a:buClr>
              <a:buSzPts val="6000"/>
              <a:buFont typeface="Inter"/>
              <a:buNone/>
              <a:defRPr sz="6000" b="1">
                <a:solidFill>
                  <a:schemeClr val="lt1"/>
                </a:solidFill>
              </a:defRPr>
            </a:lvl5pPr>
            <a:lvl6pPr lvl="5">
              <a:lnSpc>
                <a:spcPct val="80000"/>
              </a:lnSpc>
              <a:spcBef>
                <a:spcPts val="0"/>
              </a:spcBef>
              <a:spcAft>
                <a:spcPts val="0"/>
              </a:spcAft>
              <a:buClr>
                <a:schemeClr val="lt1"/>
              </a:buClr>
              <a:buSzPts val="6000"/>
              <a:buFont typeface="Inter"/>
              <a:buNone/>
              <a:defRPr sz="6000" b="1">
                <a:solidFill>
                  <a:schemeClr val="lt1"/>
                </a:solidFill>
              </a:defRPr>
            </a:lvl6pPr>
            <a:lvl7pPr lvl="6">
              <a:lnSpc>
                <a:spcPct val="80000"/>
              </a:lnSpc>
              <a:spcBef>
                <a:spcPts val="0"/>
              </a:spcBef>
              <a:spcAft>
                <a:spcPts val="0"/>
              </a:spcAft>
              <a:buClr>
                <a:schemeClr val="lt1"/>
              </a:buClr>
              <a:buSzPts val="6000"/>
              <a:buFont typeface="Inter"/>
              <a:buNone/>
              <a:defRPr sz="6000" b="1">
                <a:solidFill>
                  <a:schemeClr val="lt1"/>
                </a:solidFill>
              </a:defRPr>
            </a:lvl7pPr>
            <a:lvl8pPr lvl="7">
              <a:lnSpc>
                <a:spcPct val="80000"/>
              </a:lnSpc>
              <a:spcBef>
                <a:spcPts val="0"/>
              </a:spcBef>
              <a:spcAft>
                <a:spcPts val="0"/>
              </a:spcAft>
              <a:buClr>
                <a:schemeClr val="lt1"/>
              </a:buClr>
              <a:buSzPts val="6000"/>
              <a:buFont typeface="Inter"/>
              <a:buNone/>
              <a:defRPr sz="6000" b="1">
                <a:solidFill>
                  <a:schemeClr val="lt1"/>
                </a:solidFill>
              </a:defRPr>
            </a:lvl8pPr>
            <a:lvl9pPr lvl="8">
              <a:lnSpc>
                <a:spcPct val="80000"/>
              </a:lnSpc>
              <a:spcBef>
                <a:spcPts val="0"/>
              </a:spcBef>
              <a:spcAft>
                <a:spcPts val="0"/>
              </a:spcAft>
              <a:buClr>
                <a:schemeClr val="lt1"/>
              </a:buClr>
              <a:buSzPts val="6000"/>
              <a:buFont typeface="Inter"/>
              <a:buNone/>
              <a:defRPr sz="6000" b="1">
                <a:solidFill>
                  <a:schemeClr val="lt1"/>
                </a:solidFill>
              </a:defRPr>
            </a:lvl9pPr>
          </a:lstStyle>
          <a:p>
            <a:endParaRPr/>
          </a:p>
        </p:txBody>
      </p:sp>
      <p:sp>
        <p:nvSpPr>
          <p:cNvPr id="77" name="Google Shape;77;p17"/>
          <p:cNvSpPr txBox="1">
            <a:spLocks noGrp="1"/>
          </p:cNvSpPr>
          <p:nvPr>
            <p:ph type="title" idx="2"/>
          </p:nvPr>
        </p:nvSpPr>
        <p:spPr>
          <a:xfrm>
            <a:off x="472350" y="3144800"/>
            <a:ext cx="2965500" cy="1647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800"/>
              <a:buFont typeface="Inter SemiBold"/>
              <a:buNone/>
              <a:defRPr sz="1800" b="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9pPr>
          </a:lstStyle>
          <a:p>
            <a:endParaRPr/>
          </a:p>
        </p:txBody>
      </p:sp>
      <p:sp>
        <p:nvSpPr>
          <p:cNvPr id="78" name="Google Shape;78;p17"/>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lt2"/>
                </a:solidFill>
                <a:latin typeface="Inter Light"/>
                <a:ea typeface="Inter Light"/>
                <a:cs typeface="Inter Light"/>
                <a:sym typeface="Inter Light"/>
              </a:defRPr>
            </a:lvl1pPr>
            <a:lvl2pPr lvl="1" algn="ctr" rtl="0">
              <a:buNone/>
              <a:defRPr sz="800">
                <a:solidFill>
                  <a:schemeClr val="lt2"/>
                </a:solidFill>
                <a:latin typeface="Inter Light"/>
                <a:ea typeface="Inter Light"/>
                <a:cs typeface="Inter Light"/>
                <a:sym typeface="Inter Light"/>
              </a:defRPr>
            </a:lvl2pPr>
            <a:lvl3pPr lvl="2" algn="ctr" rtl="0">
              <a:buNone/>
              <a:defRPr sz="800">
                <a:solidFill>
                  <a:schemeClr val="lt2"/>
                </a:solidFill>
                <a:latin typeface="Inter Light"/>
                <a:ea typeface="Inter Light"/>
                <a:cs typeface="Inter Light"/>
                <a:sym typeface="Inter Light"/>
              </a:defRPr>
            </a:lvl3pPr>
            <a:lvl4pPr lvl="3" algn="ctr" rtl="0">
              <a:buNone/>
              <a:defRPr sz="800">
                <a:solidFill>
                  <a:schemeClr val="lt2"/>
                </a:solidFill>
                <a:latin typeface="Inter Light"/>
                <a:ea typeface="Inter Light"/>
                <a:cs typeface="Inter Light"/>
                <a:sym typeface="Inter Light"/>
              </a:defRPr>
            </a:lvl4pPr>
            <a:lvl5pPr lvl="4" algn="ctr" rtl="0">
              <a:buNone/>
              <a:defRPr sz="800">
                <a:solidFill>
                  <a:schemeClr val="lt2"/>
                </a:solidFill>
                <a:latin typeface="Inter Light"/>
                <a:ea typeface="Inter Light"/>
                <a:cs typeface="Inter Light"/>
                <a:sym typeface="Inter Light"/>
              </a:defRPr>
            </a:lvl5pPr>
            <a:lvl6pPr lvl="5" algn="ctr" rtl="0">
              <a:buNone/>
              <a:defRPr sz="800">
                <a:solidFill>
                  <a:schemeClr val="lt2"/>
                </a:solidFill>
                <a:latin typeface="Inter Light"/>
                <a:ea typeface="Inter Light"/>
                <a:cs typeface="Inter Light"/>
                <a:sym typeface="Inter Light"/>
              </a:defRPr>
            </a:lvl6pPr>
            <a:lvl7pPr lvl="6" algn="ctr" rtl="0">
              <a:buNone/>
              <a:defRPr sz="800">
                <a:solidFill>
                  <a:schemeClr val="lt2"/>
                </a:solidFill>
                <a:latin typeface="Inter Light"/>
                <a:ea typeface="Inter Light"/>
                <a:cs typeface="Inter Light"/>
                <a:sym typeface="Inter Light"/>
              </a:defRPr>
            </a:lvl7pPr>
            <a:lvl8pPr lvl="7" algn="ctr" rtl="0">
              <a:buNone/>
              <a:defRPr sz="800">
                <a:solidFill>
                  <a:schemeClr val="lt2"/>
                </a:solidFill>
                <a:latin typeface="Inter Light"/>
                <a:ea typeface="Inter Light"/>
                <a:cs typeface="Inter Light"/>
                <a:sym typeface="Inter Light"/>
              </a:defRPr>
            </a:lvl8pPr>
            <a:lvl9pPr lvl="8" algn="ctr" rtl="0">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pos="353">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Revenue Model" type="twoColTx">
  <p:cSld name="TITLE_AND_TWO_COLUMNS">
    <p:bg>
      <p:bgPr>
        <a:solidFill>
          <a:schemeClr val="dk1"/>
        </a:solidFill>
        <a:effectLst/>
      </p:bgPr>
    </p:bg>
    <p:spTree>
      <p:nvGrpSpPr>
        <p:cNvPr id="1" name="Shape 79"/>
        <p:cNvGrpSpPr/>
        <p:nvPr/>
      </p:nvGrpSpPr>
      <p:grpSpPr>
        <a:xfrm>
          <a:off x="0" y="0"/>
          <a:ext cx="0" cy="0"/>
          <a:chOff x="0" y="0"/>
          <a:chExt cx="0" cy="0"/>
        </a:xfrm>
      </p:grpSpPr>
      <p:sp>
        <p:nvSpPr>
          <p:cNvPr id="80" name="Google Shape;8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81" name="Google Shape;81;p18"/>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82" name="Google Shape;82;p18"/>
          <p:cNvSpPr txBox="1">
            <a:spLocks noGrp="1"/>
          </p:cNvSpPr>
          <p:nvPr>
            <p:ph type="title"/>
          </p:nvPr>
        </p:nvSpPr>
        <p:spPr>
          <a:xfrm>
            <a:off x="450850" y="596800"/>
            <a:ext cx="6767700" cy="14319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a:endParaRPr/>
          </a:p>
        </p:txBody>
      </p:sp>
      <p:sp>
        <p:nvSpPr>
          <p:cNvPr id="83" name="Google Shape;83;p18"/>
          <p:cNvSpPr txBox="1">
            <a:spLocks noGrp="1"/>
          </p:cNvSpPr>
          <p:nvPr>
            <p:ph type="body" idx="1"/>
          </p:nvPr>
        </p:nvSpPr>
        <p:spPr>
          <a:xfrm>
            <a:off x="560525" y="3718900"/>
            <a:ext cx="3552600" cy="873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84" name="Google Shape;84;p18"/>
          <p:cNvSpPr txBox="1">
            <a:spLocks noGrp="1"/>
          </p:cNvSpPr>
          <p:nvPr>
            <p:ph type="body" idx="2"/>
          </p:nvPr>
        </p:nvSpPr>
        <p:spPr>
          <a:xfrm>
            <a:off x="4113125" y="3718900"/>
            <a:ext cx="3552600" cy="873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85" name="Google Shape;85;p18"/>
          <p:cNvSpPr txBox="1">
            <a:spLocks noGrp="1"/>
          </p:cNvSpPr>
          <p:nvPr>
            <p:ph type="sldNum" idx="3"/>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lt2"/>
                </a:solidFill>
                <a:latin typeface="Inter Light"/>
                <a:ea typeface="Inter Light"/>
                <a:cs typeface="Inter Light"/>
                <a:sym typeface="Inter Light"/>
              </a:defRPr>
            </a:lvl1pPr>
            <a:lvl2pPr lvl="1" algn="ctr" rtl="0">
              <a:buNone/>
              <a:defRPr sz="800">
                <a:solidFill>
                  <a:schemeClr val="lt2"/>
                </a:solidFill>
                <a:latin typeface="Inter Light"/>
                <a:ea typeface="Inter Light"/>
                <a:cs typeface="Inter Light"/>
                <a:sym typeface="Inter Light"/>
              </a:defRPr>
            </a:lvl2pPr>
            <a:lvl3pPr lvl="2" algn="ctr" rtl="0">
              <a:buNone/>
              <a:defRPr sz="800">
                <a:solidFill>
                  <a:schemeClr val="lt2"/>
                </a:solidFill>
                <a:latin typeface="Inter Light"/>
                <a:ea typeface="Inter Light"/>
                <a:cs typeface="Inter Light"/>
                <a:sym typeface="Inter Light"/>
              </a:defRPr>
            </a:lvl3pPr>
            <a:lvl4pPr lvl="3" algn="ctr" rtl="0">
              <a:buNone/>
              <a:defRPr sz="800">
                <a:solidFill>
                  <a:schemeClr val="lt2"/>
                </a:solidFill>
                <a:latin typeface="Inter Light"/>
                <a:ea typeface="Inter Light"/>
                <a:cs typeface="Inter Light"/>
                <a:sym typeface="Inter Light"/>
              </a:defRPr>
            </a:lvl4pPr>
            <a:lvl5pPr lvl="4" algn="ctr" rtl="0">
              <a:buNone/>
              <a:defRPr sz="800">
                <a:solidFill>
                  <a:schemeClr val="lt2"/>
                </a:solidFill>
                <a:latin typeface="Inter Light"/>
                <a:ea typeface="Inter Light"/>
                <a:cs typeface="Inter Light"/>
                <a:sym typeface="Inter Light"/>
              </a:defRPr>
            </a:lvl5pPr>
            <a:lvl6pPr lvl="5" algn="ctr" rtl="0">
              <a:buNone/>
              <a:defRPr sz="800">
                <a:solidFill>
                  <a:schemeClr val="lt2"/>
                </a:solidFill>
                <a:latin typeface="Inter Light"/>
                <a:ea typeface="Inter Light"/>
                <a:cs typeface="Inter Light"/>
                <a:sym typeface="Inter Light"/>
              </a:defRPr>
            </a:lvl6pPr>
            <a:lvl7pPr lvl="6" algn="ctr" rtl="0">
              <a:buNone/>
              <a:defRPr sz="800">
                <a:solidFill>
                  <a:schemeClr val="lt2"/>
                </a:solidFill>
                <a:latin typeface="Inter Light"/>
                <a:ea typeface="Inter Light"/>
                <a:cs typeface="Inter Light"/>
                <a:sym typeface="Inter Light"/>
              </a:defRPr>
            </a:lvl7pPr>
            <a:lvl8pPr lvl="7" algn="ctr" rtl="0">
              <a:buNone/>
              <a:defRPr sz="800">
                <a:solidFill>
                  <a:schemeClr val="lt2"/>
                </a:solidFill>
                <a:latin typeface="Inter Light"/>
                <a:ea typeface="Inter Light"/>
                <a:cs typeface="Inter Light"/>
                <a:sym typeface="Inter Light"/>
              </a:defRPr>
            </a:lvl8pPr>
            <a:lvl9pPr lvl="8" algn="ctr" rtl="0">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roject Timeline" type="titleOnly">
  <p:cSld name="TITLE_ONLY">
    <p:bg>
      <p:bgPr>
        <a:solidFill>
          <a:schemeClr val="lt1"/>
        </a:solidFill>
        <a:effectLst/>
      </p:bgPr>
    </p:bg>
    <p:spTree>
      <p:nvGrpSpPr>
        <p:cNvPr id="1" name="Shape 86"/>
        <p:cNvGrpSpPr/>
        <p:nvPr/>
      </p:nvGrpSpPr>
      <p:grpSpPr>
        <a:xfrm>
          <a:off x="0" y="0"/>
          <a:ext cx="0" cy="0"/>
          <a:chOff x="0" y="0"/>
          <a:chExt cx="0" cy="0"/>
        </a:xfrm>
      </p:grpSpPr>
      <p:sp>
        <p:nvSpPr>
          <p:cNvPr id="87" name="Google Shape;87;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88" name="Google Shape;88;p19"/>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89" name="Google Shape;89;p19"/>
          <p:cNvSpPr txBox="1">
            <a:spLocks noGrp="1"/>
          </p:cNvSpPr>
          <p:nvPr>
            <p:ph type="title"/>
          </p:nvPr>
        </p:nvSpPr>
        <p:spPr>
          <a:xfrm>
            <a:off x="452575" y="596800"/>
            <a:ext cx="6868800" cy="13392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sz="4800" b="1"/>
            </a:lvl2pPr>
            <a:lvl3pPr lvl="2">
              <a:lnSpc>
                <a:spcPct val="80000"/>
              </a:lnSpc>
              <a:spcBef>
                <a:spcPts val="0"/>
              </a:spcBef>
              <a:spcAft>
                <a:spcPts val="0"/>
              </a:spcAft>
              <a:buClr>
                <a:schemeClr val="dk2"/>
              </a:buClr>
              <a:buSzPts val="4800"/>
              <a:buFont typeface="Inter"/>
              <a:buNone/>
              <a:defRPr sz="4800" b="1"/>
            </a:lvl3pPr>
            <a:lvl4pPr lvl="3">
              <a:lnSpc>
                <a:spcPct val="80000"/>
              </a:lnSpc>
              <a:spcBef>
                <a:spcPts val="0"/>
              </a:spcBef>
              <a:spcAft>
                <a:spcPts val="0"/>
              </a:spcAft>
              <a:buClr>
                <a:schemeClr val="dk2"/>
              </a:buClr>
              <a:buSzPts val="4800"/>
              <a:buFont typeface="Inter"/>
              <a:buNone/>
              <a:defRPr sz="4800" b="1"/>
            </a:lvl4pPr>
            <a:lvl5pPr lvl="4">
              <a:lnSpc>
                <a:spcPct val="80000"/>
              </a:lnSpc>
              <a:spcBef>
                <a:spcPts val="0"/>
              </a:spcBef>
              <a:spcAft>
                <a:spcPts val="0"/>
              </a:spcAft>
              <a:buClr>
                <a:schemeClr val="dk2"/>
              </a:buClr>
              <a:buSzPts val="4800"/>
              <a:buFont typeface="Inter"/>
              <a:buNone/>
              <a:defRPr sz="4800" b="1"/>
            </a:lvl5pPr>
            <a:lvl6pPr lvl="5">
              <a:lnSpc>
                <a:spcPct val="80000"/>
              </a:lnSpc>
              <a:spcBef>
                <a:spcPts val="0"/>
              </a:spcBef>
              <a:spcAft>
                <a:spcPts val="0"/>
              </a:spcAft>
              <a:buClr>
                <a:schemeClr val="dk2"/>
              </a:buClr>
              <a:buSzPts val="4800"/>
              <a:buFont typeface="Inter"/>
              <a:buNone/>
              <a:defRPr sz="4800" b="1"/>
            </a:lvl6pPr>
            <a:lvl7pPr lvl="6">
              <a:lnSpc>
                <a:spcPct val="80000"/>
              </a:lnSpc>
              <a:spcBef>
                <a:spcPts val="0"/>
              </a:spcBef>
              <a:spcAft>
                <a:spcPts val="0"/>
              </a:spcAft>
              <a:buClr>
                <a:schemeClr val="dk2"/>
              </a:buClr>
              <a:buSzPts val="4800"/>
              <a:buFont typeface="Inter"/>
              <a:buNone/>
              <a:defRPr sz="4800" b="1"/>
            </a:lvl7pPr>
            <a:lvl8pPr lvl="7">
              <a:lnSpc>
                <a:spcPct val="80000"/>
              </a:lnSpc>
              <a:spcBef>
                <a:spcPts val="0"/>
              </a:spcBef>
              <a:spcAft>
                <a:spcPts val="0"/>
              </a:spcAft>
              <a:buClr>
                <a:schemeClr val="dk2"/>
              </a:buClr>
              <a:buSzPts val="4800"/>
              <a:buFont typeface="Inter"/>
              <a:buNone/>
              <a:defRPr sz="4800" b="1"/>
            </a:lvl8pPr>
            <a:lvl9pPr lvl="8">
              <a:lnSpc>
                <a:spcPct val="80000"/>
              </a:lnSpc>
              <a:spcBef>
                <a:spcPts val="0"/>
              </a:spcBef>
              <a:spcAft>
                <a:spcPts val="0"/>
              </a:spcAft>
              <a:buClr>
                <a:schemeClr val="dk2"/>
              </a:buClr>
              <a:buSzPts val="4800"/>
              <a:buFont typeface="Inter"/>
              <a:buNone/>
              <a:defRPr sz="4800" b="1"/>
            </a:lvl9pPr>
          </a:lstStyle>
          <a:p>
            <a:endParaRPr/>
          </a:p>
        </p:txBody>
      </p:sp>
      <p:sp>
        <p:nvSpPr>
          <p:cNvPr id="90" name="Google Shape;90;p19"/>
          <p:cNvSpPr txBox="1">
            <a:spLocks noGrp="1"/>
          </p:cNvSpPr>
          <p:nvPr>
            <p:ph type="body" idx="1"/>
          </p:nvPr>
        </p:nvSpPr>
        <p:spPr>
          <a:xfrm>
            <a:off x="589475" y="2780825"/>
            <a:ext cx="1641300" cy="1719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dk2"/>
              </a:buClr>
              <a:buSzPts val="1000"/>
              <a:buFont typeface="Inter"/>
              <a:buChar char="●"/>
              <a:defRPr sz="1000"/>
            </a:lvl1pPr>
            <a:lvl2pPr marL="914400" lvl="1" indent="-292100">
              <a:spcBef>
                <a:spcPts val="0"/>
              </a:spcBef>
              <a:spcAft>
                <a:spcPts val="0"/>
              </a:spcAft>
              <a:buClr>
                <a:schemeClr val="dk2"/>
              </a:buClr>
              <a:buSzPts val="1000"/>
              <a:buFont typeface="Inter"/>
              <a:buChar char="○"/>
              <a:defRPr sz="1000"/>
            </a:lvl2pPr>
            <a:lvl3pPr marL="1371600" lvl="2" indent="-292100">
              <a:spcBef>
                <a:spcPts val="0"/>
              </a:spcBef>
              <a:spcAft>
                <a:spcPts val="0"/>
              </a:spcAft>
              <a:buClr>
                <a:schemeClr val="dk2"/>
              </a:buClr>
              <a:buSzPts val="1000"/>
              <a:buFont typeface="Inter"/>
              <a:buChar char="■"/>
              <a:defRPr sz="1000"/>
            </a:lvl3pPr>
            <a:lvl4pPr marL="1828800" lvl="3" indent="-292100">
              <a:spcBef>
                <a:spcPts val="0"/>
              </a:spcBef>
              <a:spcAft>
                <a:spcPts val="0"/>
              </a:spcAft>
              <a:buClr>
                <a:schemeClr val="dk2"/>
              </a:buClr>
              <a:buSzPts val="1000"/>
              <a:buFont typeface="Inter"/>
              <a:buChar char="●"/>
              <a:defRPr sz="1000"/>
            </a:lvl4pPr>
            <a:lvl5pPr marL="2286000" lvl="4" indent="-292100">
              <a:spcBef>
                <a:spcPts val="0"/>
              </a:spcBef>
              <a:spcAft>
                <a:spcPts val="0"/>
              </a:spcAft>
              <a:buClr>
                <a:schemeClr val="dk2"/>
              </a:buClr>
              <a:buSzPts val="1000"/>
              <a:buFont typeface="Inter"/>
              <a:buChar char="○"/>
              <a:defRPr sz="1000"/>
            </a:lvl5pPr>
            <a:lvl6pPr marL="2743200" lvl="5" indent="-292100">
              <a:spcBef>
                <a:spcPts val="0"/>
              </a:spcBef>
              <a:spcAft>
                <a:spcPts val="0"/>
              </a:spcAft>
              <a:buClr>
                <a:schemeClr val="dk2"/>
              </a:buClr>
              <a:buSzPts val="1000"/>
              <a:buFont typeface="Inter"/>
              <a:buChar char="■"/>
              <a:defRPr sz="1000"/>
            </a:lvl6pPr>
            <a:lvl7pPr marL="3200400" lvl="6" indent="-292100">
              <a:spcBef>
                <a:spcPts val="0"/>
              </a:spcBef>
              <a:spcAft>
                <a:spcPts val="0"/>
              </a:spcAft>
              <a:buClr>
                <a:schemeClr val="dk2"/>
              </a:buClr>
              <a:buSzPts val="1000"/>
              <a:buFont typeface="Inter"/>
              <a:buChar char="●"/>
              <a:defRPr sz="1000"/>
            </a:lvl7pPr>
            <a:lvl8pPr marL="3657600" lvl="7" indent="-292100">
              <a:spcBef>
                <a:spcPts val="0"/>
              </a:spcBef>
              <a:spcAft>
                <a:spcPts val="0"/>
              </a:spcAft>
              <a:buClr>
                <a:schemeClr val="dk2"/>
              </a:buClr>
              <a:buSzPts val="1000"/>
              <a:buFont typeface="Inter"/>
              <a:buChar char="○"/>
              <a:defRPr sz="1000"/>
            </a:lvl8pPr>
            <a:lvl9pPr marL="4114800" lvl="8" indent="-292100">
              <a:spcBef>
                <a:spcPts val="0"/>
              </a:spcBef>
              <a:spcAft>
                <a:spcPts val="0"/>
              </a:spcAft>
              <a:buClr>
                <a:schemeClr val="dk2"/>
              </a:buClr>
              <a:buSzPts val="1000"/>
              <a:buFont typeface="Inter"/>
              <a:buChar char="■"/>
              <a:defRPr sz="1000"/>
            </a:lvl9pPr>
          </a:lstStyle>
          <a:p>
            <a:endParaRPr/>
          </a:p>
        </p:txBody>
      </p:sp>
      <p:sp>
        <p:nvSpPr>
          <p:cNvPr id="91" name="Google Shape;91;p19"/>
          <p:cNvSpPr txBox="1">
            <a:spLocks noGrp="1"/>
          </p:cNvSpPr>
          <p:nvPr>
            <p:ph type="body" idx="2"/>
          </p:nvPr>
        </p:nvSpPr>
        <p:spPr>
          <a:xfrm>
            <a:off x="2601850" y="2780825"/>
            <a:ext cx="1641300" cy="1719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dk2"/>
              </a:buClr>
              <a:buSzPts val="1000"/>
              <a:buFont typeface="Inter"/>
              <a:buChar char="●"/>
              <a:defRPr sz="1000"/>
            </a:lvl1pPr>
            <a:lvl2pPr marL="914400" lvl="1" indent="-292100">
              <a:spcBef>
                <a:spcPts val="0"/>
              </a:spcBef>
              <a:spcAft>
                <a:spcPts val="0"/>
              </a:spcAft>
              <a:buClr>
                <a:schemeClr val="dk2"/>
              </a:buClr>
              <a:buSzPts val="1000"/>
              <a:buFont typeface="Inter"/>
              <a:buChar char="○"/>
              <a:defRPr sz="1000"/>
            </a:lvl2pPr>
            <a:lvl3pPr marL="1371600" lvl="2" indent="-292100">
              <a:spcBef>
                <a:spcPts val="0"/>
              </a:spcBef>
              <a:spcAft>
                <a:spcPts val="0"/>
              </a:spcAft>
              <a:buClr>
                <a:schemeClr val="dk2"/>
              </a:buClr>
              <a:buSzPts val="1000"/>
              <a:buFont typeface="Inter"/>
              <a:buChar char="■"/>
              <a:defRPr sz="1000"/>
            </a:lvl3pPr>
            <a:lvl4pPr marL="1828800" lvl="3" indent="-292100">
              <a:spcBef>
                <a:spcPts val="0"/>
              </a:spcBef>
              <a:spcAft>
                <a:spcPts val="0"/>
              </a:spcAft>
              <a:buClr>
                <a:schemeClr val="dk2"/>
              </a:buClr>
              <a:buSzPts val="1000"/>
              <a:buFont typeface="Inter"/>
              <a:buChar char="●"/>
              <a:defRPr sz="1000"/>
            </a:lvl4pPr>
            <a:lvl5pPr marL="2286000" lvl="4" indent="-292100">
              <a:spcBef>
                <a:spcPts val="0"/>
              </a:spcBef>
              <a:spcAft>
                <a:spcPts val="0"/>
              </a:spcAft>
              <a:buClr>
                <a:schemeClr val="dk2"/>
              </a:buClr>
              <a:buSzPts val="1000"/>
              <a:buFont typeface="Inter"/>
              <a:buChar char="○"/>
              <a:defRPr sz="1000"/>
            </a:lvl5pPr>
            <a:lvl6pPr marL="2743200" lvl="5" indent="-292100">
              <a:spcBef>
                <a:spcPts val="0"/>
              </a:spcBef>
              <a:spcAft>
                <a:spcPts val="0"/>
              </a:spcAft>
              <a:buClr>
                <a:schemeClr val="dk2"/>
              </a:buClr>
              <a:buSzPts val="1000"/>
              <a:buFont typeface="Inter"/>
              <a:buChar char="■"/>
              <a:defRPr sz="1000"/>
            </a:lvl6pPr>
            <a:lvl7pPr marL="3200400" lvl="6" indent="-292100">
              <a:spcBef>
                <a:spcPts val="0"/>
              </a:spcBef>
              <a:spcAft>
                <a:spcPts val="0"/>
              </a:spcAft>
              <a:buClr>
                <a:schemeClr val="dk2"/>
              </a:buClr>
              <a:buSzPts val="1000"/>
              <a:buFont typeface="Inter"/>
              <a:buChar char="●"/>
              <a:defRPr sz="1000"/>
            </a:lvl7pPr>
            <a:lvl8pPr marL="3657600" lvl="7" indent="-292100">
              <a:spcBef>
                <a:spcPts val="0"/>
              </a:spcBef>
              <a:spcAft>
                <a:spcPts val="0"/>
              </a:spcAft>
              <a:buClr>
                <a:schemeClr val="dk2"/>
              </a:buClr>
              <a:buSzPts val="1000"/>
              <a:buFont typeface="Inter"/>
              <a:buChar char="○"/>
              <a:defRPr sz="1000"/>
            </a:lvl8pPr>
            <a:lvl9pPr marL="4114800" lvl="8" indent="-292100">
              <a:spcBef>
                <a:spcPts val="0"/>
              </a:spcBef>
              <a:spcAft>
                <a:spcPts val="0"/>
              </a:spcAft>
              <a:buClr>
                <a:schemeClr val="dk2"/>
              </a:buClr>
              <a:buSzPts val="1000"/>
              <a:buFont typeface="Inter"/>
              <a:buChar char="■"/>
              <a:defRPr sz="1000"/>
            </a:lvl9pPr>
          </a:lstStyle>
          <a:p>
            <a:endParaRPr/>
          </a:p>
        </p:txBody>
      </p:sp>
      <p:sp>
        <p:nvSpPr>
          <p:cNvPr id="92" name="Google Shape;92;p19"/>
          <p:cNvSpPr txBox="1">
            <a:spLocks noGrp="1"/>
          </p:cNvSpPr>
          <p:nvPr>
            <p:ph type="body" idx="3"/>
          </p:nvPr>
        </p:nvSpPr>
        <p:spPr>
          <a:xfrm>
            <a:off x="4601450" y="2780825"/>
            <a:ext cx="1641300" cy="1719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dk2"/>
              </a:buClr>
              <a:buSzPts val="1000"/>
              <a:buFont typeface="Inter"/>
              <a:buChar char="●"/>
              <a:defRPr sz="1000"/>
            </a:lvl1pPr>
            <a:lvl2pPr marL="914400" lvl="1" indent="-292100">
              <a:spcBef>
                <a:spcPts val="0"/>
              </a:spcBef>
              <a:spcAft>
                <a:spcPts val="0"/>
              </a:spcAft>
              <a:buClr>
                <a:schemeClr val="dk2"/>
              </a:buClr>
              <a:buSzPts val="1000"/>
              <a:buFont typeface="Inter"/>
              <a:buChar char="○"/>
              <a:defRPr sz="1000"/>
            </a:lvl2pPr>
            <a:lvl3pPr marL="1371600" lvl="2" indent="-292100">
              <a:spcBef>
                <a:spcPts val="0"/>
              </a:spcBef>
              <a:spcAft>
                <a:spcPts val="0"/>
              </a:spcAft>
              <a:buClr>
                <a:schemeClr val="dk2"/>
              </a:buClr>
              <a:buSzPts val="1000"/>
              <a:buFont typeface="Inter"/>
              <a:buChar char="■"/>
              <a:defRPr sz="1000"/>
            </a:lvl3pPr>
            <a:lvl4pPr marL="1828800" lvl="3" indent="-292100">
              <a:spcBef>
                <a:spcPts val="0"/>
              </a:spcBef>
              <a:spcAft>
                <a:spcPts val="0"/>
              </a:spcAft>
              <a:buClr>
                <a:schemeClr val="dk2"/>
              </a:buClr>
              <a:buSzPts val="1000"/>
              <a:buFont typeface="Inter"/>
              <a:buChar char="●"/>
              <a:defRPr sz="1000"/>
            </a:lvl4pPr>
            <a:lvl5pPr marL="2286000" lvl="4" indent="-292100">
              <a:spcBef>
                <a:spcPts val="0"/>
              </a:spcBef>
              <a:spcAft>
                <a:spcPts val="0"/>
              </a:spcAft>
              <a:buClr>
                <a:schemeClr val="dk2"/>
              </a:buClr>
              <a:buSzPts val="1000"/>
              <a:buFont typeface="Inter"/>
              <a:buChar char="○"/>
              <a:defRPr sz="1000"/>
            </a:lvl5pPr>
            <a:lvl6pPr marL="2743200" lvl="5" indent="-292100">
              <a:spcBef>
                <a:spcPts val="0"/>
              </a:spcBef>
              <a:spcAft>
                <a:spcPts val="0"/>
              </a:spcAft>
              <a:buClr>
                <a:schemeClr val="dk2"/>
              </a:buClr>
              <a:buSzPts val="1000"/>
              <a:buFont typeface="Inter"/>
              <a:buChar char="■"/>
              <a:defRPr sz="1000"/>
            </a:lvl6pPr>
            <a:lvl7pPr marL="3200400" lvl="6" indent="-292100">
              <a:spcBef>
                <a:spcPts val="0"/>
              </a:spcBef>
              <a:spcAft>
                <a:spcPts val="0"/>
              </a:spcAft>
              <a:buClr>
                <a:schemeClr val="dk2"/>
              </a:buClr>
              <a:buSzPts val="1000"/>
              <a:buFont typeface="Inter"/>
              <a:buChar char="●"/>
              <a:defRPr sz="1000"/>
            </a:lvl7pPr>
            <a:lvl8pPr marL="3657600" lvl="7" indent="-292100">
              <a:spcBef>
                <a:spcPts val="0"/>
              </a:spcBef>
              <a:spcAft>
                <a:spcPts val="0"/>
              </a:spcAft>
              <a:buClr>
                <a:schemeClr val="dk2"/>
              </a:buClr>
              <a:buSzPts val="1000"/>
              <a:buFont typeface="Inter"/>
              <a:buChar char="○"/>
              <a:defRPr sz="1000"/>
            </a:lvl8pPr>
            <a:lvl9pPr marL="4114800" lvl="8" indent="-292100">
              <a:spcBef>
                <a:spcPts val="0"/>
              </a:spcBef>
              <a:spcAft>
                <a:spcPts val="0"/>
              </a:spcAft>
              <a:buClr>
                <a:schemeClr val="dk2"/>
              </a:buClr>
              <a:buSzPts val="1000"/>
              <a:buFont typeface="Inter"/>
              <a:buChar char="■"/>
              <a:defRPr sz="1000"/>
            </a:lvl9pPr>
          </a:lstStyle>
          <a:p>
            <a:endParaRPr/>
          </a:p>
        </p:txBody>
      </p:sp>
      <p:sp>
        <p:nvSpPr>
          <p:cNvPr id="93" name="Google Shape;93;p19"/>
          <p:cNvSpPr txBox="1">
            <a:spLocks noGrp="1"/>
          </p:cNvSpPr>
          <p:nvPr>
            <p:ph type="body" idx="4"/>
          </p:nvPr>
        </p:nvSpPr>
        <p:spPr>
          <a:xfrm>
            <a:off x="6602800" y="2780825"/>
            <a:ext cx="1641300" cy="1719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dk2"/>
              </a:buClr>
              <a:buSzPts val="1000"/>
              <a:buFont typeface="Inter"/>
              <a:buChar char="●"/>
              <a:defRPr sz="1000"/>
            </a:lvl1pPr>
            <a:lvl2pPr marL="914400" lvl="1" indent="-292100">
              <a:spcBef>
                <a:spcPts val="0"/>
              </a:spcBef>
              <a:spcAft>
                <a:spcPts val="0"/>
              </a:spcAft>
              <a:buClr>
                <a:schemeClr val="dk2"/>
              </a:buClr>
              <a:buSzPts val="1000"/>
              <a:buFont typeface="Inter"/>
              <a:buChar char="○"/>
              <a:defRPr sz="1000"/>
            </a:lvl2pPr>
            <a:lvl3pPr marL="1371600" lvl="2" indent="-292100">
              <a:spcBef>
                <a:spcPts val="0"/>
              </a:spcBef>
              <a:spcAft>
                <a:spcPts val="0"/>
              </a:spcAft>
              <a:buClr>
                <a:schemeClr val="dk2"/>
              </a:buClr>
              <a:buSzPts val="1000"/>
              <a:buFont typeface="Inter"/>
              <a:buChar char="■"/>
              <a:defRPr sz="1000"/>
            </a:lvl3pPr>
            <a:lvl4pPr marL="1828800" lvl="3" indent="-292100">
              <a:spcBef>
                <a:spcPts val="0"/>
              </a:spcBef>
              <a:spcAft>
                <a:spcPts val="0"/>
              </a:spcAft>
              <a:buClr>
                <a:schemeClr val="dk2"/>
              </a:buClr>
              <a:buSzPts val="1000"/>
              <a:buFont typeface="Inter"/>
              <a:buChar char="●"/>
              <a:defRPr sz="1000"/>
            </a:lvl4pPr>
            <a:lvl5pPr marL="2286000" lvl="4" indent="-292100">
              <a:spcBef>
                <a:spcPts val="0"/>
              </a:spcBef>
              <a:spcAft>
                <a:spcPts val="0"/>
              </a:spcAft>
              <a:buClr>
                <a:schemeClr val="dk2"/>
              </a:buClr>
              <a:buSzPts val="1000"/>
              <a:buFont typeface="Inter"/>
              <a:buChar char="○"/>
              <a:defRPr sz="1000"/>
            </a:lvl5pPr>
            <a:lvl6pPr marL="2743200" lvl="5" indent="-292100">
              <a:spcBef>
                <a:spcPts val="0"/>
              </a:spcBef>
              <a:spcAft>
                <a:spcPts val="0"/>
              </a:spcAft>
              <a:buClr>
                <a:schemeClr val="dk2"/>
              </a:buClr>
              <a:buSzPts val="1000"/>
              <a:buFont typeface="Inter"/>
              <a:buChar char="■"/>
              <a:defRPr sz="1000"/>
            </a:lvl6pPr>
            <a:lvl7pPr marL="3200400" lvl="6" indent="-292100">
              <a:spcBef>
                <a:spcPts val="0"/>
              </a:spcBef>
              <a:spcAft>
                <a:spcPts val="0"/>
              </a:spcAft>
              <a:buClr>
                <a:schemeClr val="dk2"/>
              </a:buClr>
              <a:buSzPts val="1000"/>
              <a:buFont typeface="Inter"/>
              <a:buChar char="●"/>
              <a:defRPr sz="1000"/>
            </a:lvl7pPr>
            <a:lvl8pPr marL="3657600" lvl="7" indent="-292100">
              <a:spcBef>
                <a:spcPts val="0"/>
              </a:spcBef>
              <a:spcAft>
                <a:spcPts val="0"/>
              </a:spcAft>
              <a:buClr>
                <a:schemeClr val="dk2"/>
              </a:buClr>
              <a:buSzPts val="1000"/>
              <a:buFont typeface="Inter"/>
              <a:buChar char="○"/>
              <a:defRPr sz="1000"/>
            </a:lvl8pPr>
            <a:lvl9pPr marL="4114800" lvl="8" indent="-292100">
              <a:spcBef>
                <a:spcPts val="0"/>
              </a:spcBef>
              <a:spcAft>
                <a:spcPts val="0"/>
              </a:spcAft>
              <a:buClr>
                <a:schemeClr val="dk2"/>
              </a:buClr>
              <a:buSzPts val="1000"/>
              <a:buFont typeface="Inter"/>
              <a:buChar char="■"/>
              <a:defRPr sz="1000"/>
            </a:lvl9pPr>
          </a:lstStyle>
          <a:p>
            <a:endParaRPr/>
          </a:p>
        </p:txBody>
      </p:sp>
      <p:sp>
        <p:nvSpPr>
          <p:cNvPr id="94" name="Google Shape;94;p19"/>
          <p:cNvSpPr txBox="1">
            <a:spLocks noGrp="1"/>
          </p:cNvSpPr>
          <p:nvPr>
            <p:ph type="sldNum" idx="5"/>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dk1"/>
                </a:solidFill>
                <a:latin typeface="Inter Light"/>
                <a:ea typeface="Inter Light"/>
                <a:cs typeface="Inter Light"/>
                <a:sym typeface="Inter Light"/>
              </a:defRPr>
            </a:lvl1pPr>
            <a:lvl2pPr lvl="1" algn="ctr" rtl="0">
              <a:buNone/>
              <a:defRPr sz="800">
                <a:solidFill>
                  <a:schemeClr val="dk1"/>
                </a:solidFill>
                <a:latin typeface="Inter Light"/>
                <a:ea typeface="Inter Light"/>
                <a:cs typeface="Inter Light"/>
                <a:sym typeface="Inter Light"/>
              </a:defRPr>
            </a:lvl2pPr>
            <a:lvl3pPr lvl="2" algn="ctr" rtl="0">
              <a:buNone/>
              <a:defRPr sz="800">
                <a:solidFill>
                  <a:schemeClr val="dk1"/>
                </a:solidFill>
                <a:latin typeface="Inter Light"/>
                <a:ea typeface="Inter Light"/>
                <a:cs typeface="Inter Light"/>
                <a:sym typeface="Inter Light"/>
              </a:defRPr>
            </a:lvl3pPr>
            <a:lvl4pPr lvl="3" algn="ctr" rtl="0">
              <a:buNone/>
              <a:defRPr sz="800">
                <a:solidFill>
                  <a:schemeClr val="dk1"/>
                </a:solidFill>
                <a:latin typeface="Inter Light"/>
                <a:ea typeface="Inter Light"/>
                <a:cs typeface="Inter Light"/>
                <a:sym typeface="Inter Light"/>
              </a:defRPr>
            </a:lvl4pPr>
            <a:lvl5pPr lvl="4" algn="ctr" rtl="0">
              <a:buNone/>
              <a:defRPr sz="800">
                <a:solidFill>
                  <a:schemeClr val="dk1"/>
                </a:solidFill>
                <a:latin typeface="Inter Light"/>
                <a:ea typeface="Inter Light"/>
                <a:cs typeface="Inter Light"/>
                <a:sym typeface="Inter Light"/>
              </a:defRPr>
            </a:lvl5pPr>
            <a:lvl6pPr lvl="5" algn="ctr" rtl="0">
              <a:buNone/>
              <a:defRPr sz="800">
                <a:solidFill>
                  <a:schemeClr val="dk1"/>
                </a:solidFill>
                <a:latin typeface="Inter Light"/>
                <a:ea typeface="Inter Light"/>
                <a:cs typeface="Inter Light"/>
                <a:sym typeface="Inter Light"/>
              </a:defRPr>
            </a:lvl6pPr>
            <a:lvl7pPr lvl="6" algn="ctr" rtl="0">
              <a:buNone/>
              <a:defRPr sz="800">
                <a:solidFill>
                  <a:schemeClr val="dk1"/>
                </a:solidFill>
                <a:latin typeface="Inter Light"/>
                <a:ea typeface="Inter Light"/>
                <a:cs typeface="Inter Light"/>
                <a:sym typeface="Inter Light"/>
              </a:defRPr>
            </a:lvl7pPr>
            <a:lvl8pPr lvl="7" algn="ctr" rtl="0">
              <a:buNone/>
              <a:defRPr sz="800">
                <a:solidFill>
                  <a:schemeClr val="dk1"/>
                </a:solidFill>
                <a:latin typeface="Inter Light"/>
                <a:ea typeface="Inter Light"/>
                <a:cs typeface="Inter Light"/>
                <a:sym typeface="Inter Light"/>
              </a:defRPr>
            </a:lvl8pPr>
            <a:lvl9pPr lvl="8" algn="ctr" rtl="0">
              <a:buNone/>
              <a:defRPr sz="800">
                <a:solidFill>
                  <a:schemeClr val="dk1"/>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eet the Team">
  <p:cSld name="MAIN_POINT">
    <p:bg>
      <p:bgPr>
        <a:solidFill>
          <a:schemeClr val="dk1"/>
        </a:solidFill>
        <a:effectLst/>
      </p:bgPr>
    </p:bg>
    <p:spTree>
      <p:nvGrpSpPr>
        <p:cNvPr id="1" name="Shape 102"/>
        <p:cNvGrpSpPr/>
        <p:nvPr/>
      </p:nvGrpSpPr>
      <p:grpSpPr>
        <a:xfrm>
          <a:off x="0" y="0"/>
          <a:ext cx="0" cy="0"/>
          <a:chOff x="0" y="0"/>
          <a:chExt cx="0" cy="0"/>
        </a:xfrm>
      </p:grpSpPr>
      <p:sp>
        <p:nvSpPr>
          <p:cNvPr id="103" name="Google Shape;103;p21"/>
          <p:cNvSpPr>
            <a:spLocks noGrp="1"/>
          </p:cNvSpPr>
          <p:nvPr>
            <p:ph type="pic" idx="2"/>
          </p:nvPr>
        </p:nvSpPr>
        <p:spPr>
          <a:xfrm>
            <a:off x="566350" y="1569300"/>
            <a:ext cx="1466400" cy="1570200"/>
          </a:xfrm>
          <a:prstGeom prst="roundRect">
            <a:avLst>
              <a:gd name="adj" fmla="val 6320"/>
            </a:avLst>
          </a:prstGeom>
          <a:noFill/>
          <a:ln>
            <a:noFill/>
          </a:ln>
        </p:spPr>
      </p:sp>
      <p:sp>
        <p:nvSpPr>
          <p:cNvPr id="104" name="Google Shape;104;p21"/>
          <p:cNvSpPr>
            <a:spLocks noGrp="1"/>
          </p:cNvSpPr>
          <p:nvPr>
            <p:ph type="pic" idx="3"/>
          </p:nvPr>
        </p:nvSpPr>
        <p:spPr>
          <a:xfrm>
            <a:off x="2588275" y="1569300"/>
            <a:ext cx="1466400" cy="1570200"/>
          </a:xfrm>
          <a:prstGeom prst="roundRect">
            <a:avLst>
              <a:gd name="adj" fmla="val 6320"/>
            </a:avLst>
          </a:prstGeom>
          <a:noFill/>
          <a:ln>
            <a:noFill/>
          </a:ln>
        </p:spPr>
      </p:sp>
      <p:sp>
        <p:nvSpPr>
          <p:cNvPr id="105" name="Google Shape;105;p21"/>
          <p:cNvSpPr>
            <a:spLocks noGrp="1"/>
          </p:cNvSpPr>
          <p:nvPr>
            <p:ph type="pic" idx="4"/>
          </p:nvPr>
        </p:nvSpPr>
        <p:spPr>
          <a:xfrm>
            <a:off x="4613113" y="1569300"/>
            <a:ext cx="1466400" cy="1570200"/>
          </a:xfrm>
          <a:prstGeom prst="roundRect">
            <a:avLst>
              <a:gd name="adj" fmla="val 6320"/>
            </a:avLst>
          </a:prstGeom>
          <a:noFill/>
          <a:ln>
            <a:noFill/>
          </a:ln>
        </p:spPr>
      </p:sp>
      <p:sp>
        <p:nvSpPr>
          <p:cNvPr id="106" name="Google Shape;106;p21"/>
          <p:cNvSpPr>
            <a:spLocks noGrp="1"/>
          </p:cNvSpPr>
          <p:nvPr>
            <p:ph type="pic" idx="5"/>
          </p:nvPr>
        </p:nvSpPr>
        <p:spPr>
          <a:xfrm>
            <a:off x="6637950" y="1569300"/>
            <a:ext cx="1466400" cy="1570200"/>
          </a:xfrm>
          <a:prstGeom prst="roundRect">
            <a:avLst>
              <a:gd name="adj" fmla="val 6320"/>
            </a:avLst>
          </a:prstGeom>
          <a:noFill/>
          <a:ln>
            <a:noFill/>
          </a:ln>
        </p:spPr>
      </p:sp>
      <p:cxnSp>
        <p:nvCxnSpPr>
          <p:cNvPr id="107" name="Google Shape;107;p21"/>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108" name="Google Shape;108;p21"/>
          <p:cNvSpPr txBox="1">
            <a:spLocks noGrp="1"/>
          </p:cNvSpPr>
          <p:nvPr>
            <p:ph type="title"/>
          </p:nvPr>
        </p:nvSpPr>
        <p:spPr>
          <a:xfrm>
            <a:off x="450850" y="596800"/>
            <a:ext cx="6767700" cy="18288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a:endParaRPr/>
          </a:p>
        </p:txBody>
      </p:sp>
      <p:sp>
        <p:nvSpPr>
          <p:cNvPr id="109" name="Google Shape;109;p21"/>
          <p:cNvSpPr txBox="1">
            <a:spLocks noGrp="1"/>
          </p:cNvSpPr>
          <p:nvPr>
            <p:ph type="subTitle" idx="1"/>
          </p:nvPr>
        </p:nvSpPr>
        <p:spPr>
          <a:xfrm>
            <a:off x="566350" y="3190975"/>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10" name="Google Shape;110;p21"/>
          <p:cNvSpPr txBox="1">
            <a:spLocks noGrp="1"/>
          </p:cNvSpPr>
          <p:nvPr>
            <p:ph type="subTitle" idx="6"/>
          </p:nvPr>
        </p:nvSpPr>
        <p:spPr>
          <a:xfrm>
            <a:off x="2588275" y="3190975"/>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11" name="Google Shape;111;p21"/>
          <p:cNvSpPr txBox="1">
            <a:spLocks noGrp="1"/>
          </p:cNvSpPr>
          <p:nvPr>
            <p:ph type="subTitle" idx="7"/>
          </p:nvPr>
        </p:nvSpPr>
        <p:spPr>
          <a:xfrm>
            <a:off x="4613113" y="3190975"/>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12" name="Google Shape;112;p21"/>
          <p:cNvSpPr txBox="1">
            <a:spLocks noGrp="1"/>
          </p:cNvSpPr>
          <p:nvPr>
            <p:ph type="subTitle" idx="8"/>
          </p:nvPr>
        </p:nvSpPr>
        <p:spPr>
          <a:xfrm>
            <a:off x="6637950" y="3190975"/>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13" name="Google Shape;113;p21"/>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lt2"/>
                </a:solidFill>
                <a:latin typeface="Inter Light"/>
                <a:ea typeface="Inter Light"/>
                <a:cs typeface="Inter Light"/>
                <a:sym typeface="Inter Light"/>
              </a:defRPr>
            </a:lvl1pPr>
            <a:lvl2pPr lvl="1" algn="ctr" rtl="0">
              <a:buNone/>
              <a:defRPr sz="800">
                <a:solidFill>
                  <a:schemeClr val="lt2"/>
                </a:solidFill>
                <a:latin typeface="Inter Light"/>
                <a:ea typeface="Inter Light"/>
                <a:cs typeface="Inter Light"/>
                <a:sym typeface="Inter Light"/>
              </a:defRPr>
            </a:lvl2pPr>
            <a:lvl3pPr lvl="2" algn="ctr" rtl="0">
              <a:buNone/>
              <a:defRPr sz="800">
                <a:solidFill>
                  <a:schemeClr val="lt2"/>
                </a:solidFill>
                <a:latin typeface="Inter Light"/>
                <a:ea typeface="Inter Light"/>
                <a:cs typeface="Inter Light"/>
                <a:sym typeface="Inter Light"/>
              </a:defRPr>
            </a:lvl3pPr>
            <a:lvl4pPr lvl="3" algn="ctr" rtl="0">
              <a:buNone/>
              <a:defRPr sz="800">
                <a:solidFill>
                  <a:schemeClr val="lt2"/>
                </a:solidFill>
                <a:latin typeface="Inter Light"/>
                <a:ea typeface="Inter Light"/>
                <a:cs typeface="Inter Light"/>
                <a:sym typeface="Inter Light"/>
              </a:defRPr>
            </a:lvl4pPr>
            <a:lvl5pPr lvl="4" algn="ctr" rtl="0">
              <a:buNone/>
              <a:defRPr sz="800">
                <a:solidFill>
                  <a:schemeClr val="lt2"/>
                </a:solidFill>
                <a:latin typeface="Inter Light"/>
                <a:ea typeface="Inter Light"/>
                <a:cs typeface="Inter Light"/>
                <a:sym typeface="Inter Light"/>
              </a:defRPr>
            </a:lvl5pPr>
            <a:lvl6pPr lvl="5" algn="ctr" rtl="0">
              <a:buNone/>
              <a:defRPr sz="800">
                <a:solidFill>
                  <a:schemeClr val="lt2"/>
                </a:solidFill>
                <a:latin typeface="Inter Light"/>
                <a:ea typeface="Inter Light"/>
                <a:cs typeface="Inter Light"/>
                <a:sym typeface="Inter Light"/>
              </a:defRPr>
            </a:lvl6pPr>
            <a:lvl7pPr lvl="6" algn="ctr" rtl="0">
              <a:buNone/>
              <a:defRPr sz="800">
                <a:solidFill>
                  <a:schemeClr val="lt2"/>
                </a:solidFill>
                <a:latin typeface="Inter Light"/>
                <a:ea typeface="Inter Light"/>
                <a:cs typeface="Inter Light"/>
                <a:sym typeface="Inter Light"/>
              </a:defRPr>
            </a:lvl7pPr>
            <a:lvl8pPr lvl="7" algn="ctr" rtl="0">
              <a:buNone/>
              <a:defRPr sz="800">
                <a:solidFill>
                  <a:schemeClr val="lt2"/>
                </a:solidFill>
                <a:latin typeface="Inter Light"/>
                <a:ea typeface="Inter Light"/>
                <a:cs typeface="Inter Light"/>
                <a:sym typeface="Inter Light"/>
              </a:defRPr>
            </a:lvl8pPr>
            <a:lvl9pPr lvl="8" algn="ctr" rtl="0">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rrent Market / Market Size">
  <p:cSld name="SECTION_TITLE_AND_DESCRIPTION">
    <p:bg>
      <p:bgPr>
        <a:solidFill>
          <a:schemeClr val="dk2"/>
        </a:solidFill>
        <a:effectLst/>
      </p:bgPr>
    </p:bg>
    <p:spTree>
      <p:nvGrpSpPr>
        <p:cNvPr id="1" name="Shape 114"/>
        <p:cNvGrpSpPr/>
        <p:nvPr/>
      </p:nvGrpSpPr>
      <p:grpSpPr>
        <a:xfrm>
          <a:off x="0" y="0"/>
          <a:ext cx="0" cy="0"/>
          <a:chOff x="0" y="0"/>
          <a:chExt cx="0" cy="0"/>
        </a:xfrm>
      </p:grpSpPr>
      <p:sp>
        <p:nvSpPr>
          <p:cNvPr id="115" name="Google Shape;115;p22"/>
          <p:cNvSpPr txBox="1"/>
          <p:nvPr/>
        </p:nvSpPr>
        <p:spPr>
          <a:xfrm>
            <a:off x="420872" y="203200"/>
            <a:ext cx="42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116" name="Google Shape;116;p22"/>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117" name="Google Shape;117;p22"/>
          <p:cNvSpPr txBox="1">
            <a:spLocks noGrp="1"/>
          </p:cNvSpPr>
          <p:nvPr>
            <p:ph type="subTitle" idx="1"/>
          </p:nvPr>
        </p:nvSpPr>
        <p:spPr>
          <a:xfrm>
            <a:off x="675475" y="3055900"/>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a:endParaRPr/>
          </a:p>
        </p:txBody>
      </p:sp>
      <p:sp>
        <p:nvSpPr>
          <p:cNvPr id="118" name="Google Shape;118;p22"/>
          <p:cNvSpPr txBox="1">
            <a:spLocks noGrp="1"/>
          </p:cNvSpPr>
          <p:nvPr>
            <p:ph type="body" idx="2"/>
          </p:nvPr>
        </p:nvSpPr>
        <p:spPr>
          <a:xfrm>
            <a:off x="604925" y="3668125"/>
            <a:ext cx="1607400" cy="873600"/>
          </a:xfrm>
          <a:prstGeom prst="rect">
            <a:avLst/>
          </a:prstGeom>
        </p:spPr>
        <p:txBody>
          <a:bodyPr spcFirstLastPara="1" wrap="square" lIns="91425" tIns="91425" rIns="91425" bIns="91425" anchor="t" anchorCtr="0">
            <a:noAutofit/>
          </a:bodyPr>
          <a:lstStyle>
            <a:lvl1pPr marL="457200" lvl="0" indent="-304800" algn="ctr">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gn="ctr">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gn="ctr">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gn="ctr">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gn="ctr">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gn="ctr">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gn="ctr">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gn="ctr">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gn="ctr">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19" name="Google Shape;119;p22"/>
          <p:cNvSpPr txBox="1">
            <a:spLocks noGrp="1"/>
          </p:cNvSpPr>
          <p:nvPr>
            <p:ph type="subTitle" idx="3"/>
          </p:nvPr>
        </p:nvSpPr>
        <p:spPr>
          <a:xfrm>
            <a:off x="3885400" y="3055900"/>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a:endParaRPr/>
          </a:p>
        </p:txBody>
      </p:sp>
      <p:sp>
        <p:nvSpPr>
          <p:cNvPr id="120" name="Google Shape;120;p22"/>
          <p:cNvSpPr txBox="1">
            <a:spLocks noGrp="1"/>
          </p:cNvSpPr>
          <p:nvPr>
            <p:ph type="body" idx="4"/>
          </p:nvPr>
        </p:nvSpPr>
        <p:spPr>
          <a:xfrm>
            <a:off x="3814850" y="3668125"/>
            <a:ext cx="1607400" cy="873600"/>
          </a:xfrm>
          <a:prstGeom prst="rect">
            <a:avLst/>
          </a:prstGeom>
        </p:spPr>
        <p:txBody>
          <a:bodyPr spcFirstLastPara="1" wrap="square" lIns="91425" tIns="91425" rIns="91425" bIns="91425" anchor="t" anchorCtr="0">
            <a:noAutofit/>
          </a:bodyPr>
          <a:lstStyle>
            <a:lvl1pPr marL="457200" lvl="0" indent="-304800" algn="ctr">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gn="ctr">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gn="ctr">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gn="ctr">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gn="ctr">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gn="ctr">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gn="ctr">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gn="ctr">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gn="ctr">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21" name="Google Shape;121;p22"/>
          <p:cNvSpPr txBox="1">
            <a:spLocks noGrp="1"/>
          </p:cNvSpPr>
          <p:nvPr>
            <p:ph type="subTitle" idx="5"/>
          </p:nvPr>
        </p:nvSpPr>
        <p:spPr>
          <a:xfrm>
            <a:off x="7024719" y="3055900"/>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a:endParaRPr/>
          </a:p>
        </p:txBody>
      </p:sp>
      <p:sp>
        <p:nvSpPr>
          <p:cNvPr id="122" name="Google Shape;122;p22"/>
          <p:cNvSpPr txBox="1">
            <a:spLocks noGrp="1"/>
          </p:cNvSpPr>
          <p:nvPr>
            <p:ph type="body" idx="6"/>
          </p:nvPr>
        </p:nvSpPr>
        <p:spPr>
          <a:xfrm>
            <a:off x="6954219" y="3668125"/>
            <a:ext cx="1607400" cy="873600"/>
          </a:xfrm>
          <a:prstGeom prst="rect">
            <a:avLst/>
          </a:prstGeom>
        </p:spPr>
        <p:txBody>
          <a:bodyPr spcFirstLastPara="1" wrap="square" lIns="91425" tIns="91425" rIns="91425" bIns="91425" anchor="t" anchorCtr="0">
            <a:noAutofit/>
          </a:bodyPr>
          <a:lstStyle>
            <a:lvl1pPr marL="457200" lvl="0" indent="-304800" algn="ctr">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gn="ctr">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gn="ctr">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gn="ctr">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gn="ctr">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gn="ctr">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gn="ctr">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gn="ctr">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gn="ctr">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23" name="Google Shape;123;p22"/>
          <p:cNvSpPr txBox="1">
            <a:spLocks noGrp="1"/>
          </p:cNvSpPr>
          <p:nvPr>
            <p:ph type="title"/>
          </p:nvPr>
        </p:nvSpPr>
        <p:spPr>
          <a:xfrm>
            <a:off x="450850" y="596800"/>
            <a:ext cx="6767700" cy="12876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Financial Breakdown">
  <p:cSld name="SECTION_TITLE_AND_DESCRIPTION_1">
    <p:bg>
      <p:bgPr>
        <a:solidFill>
          <a:schemeClr val="dk2"/>
        </a:solidFill>
        <a:effectLst/>
      </p:bgPr>
    </p:bg>
    <p:spTree>
      <p:nvGrpSpPr>
        <p:cNvPr id="1" name="Shape 124"/>
        <p:cNvGrpSpPr/>
        <p:nvPr/>
      </p:nvGrpSpPr>
      <p:grpSpPr>
        <a:xfrm>
          <a:off x="0" y="0"/>
          <a:ext cx="0" cy="0"/>
          <a:chOff x="0" y="0"/>
          <a:chExt cx="0" cy="0"/>
        </a:xfrm>
      </p:grpSpPr>
      <p:sp>
        <p:nvSpPr>
          <p:cNvPr id="125" name="Google Shape;125;p23"/>
          <p:cNvSpPr txBox="1"/>
          <p:nvPr/>
        </p:nvSpPr>
        <p:spPr>
          <a:xfrm>
            <a:off x="420872" y="203200"/>
            <a:ext cx="42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126" name="Google Shape;126;p23"/>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127" name="Google Shape;127;p23"/>
          <p:cNvSpPr txBox="1">
            <a:spLocks noGrp="1"/>
          </p:cNvSpPr>
          <p:nvPr>
            <p:ph type="subTitle" idx="1"/>
          </p:nvPr>
        </p:nvSpPr>
        <p:spPr>
          <a:xfrm>
            <a:off x="3486575" y="2706950"/>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a:endParaRPr/>
          </a:p>
        </p:txBody>
      </p:sp>
      <p:sp>
        <p:nvSpPr>
          <p:cNvPr id="128" name="Google Shape;128;p23"/>
          <p:cNvSpPr txBox="1">
            <a:spLocks noGrp="1"/>
          </p:cNvSpPr>
          <p:nvPr>
            <p:ph type="body" idx="2"/>
          </p:nvPr>
        </p:nvSpPr>
        <p:spPr>
          <a:xfrm>
            <a:off x="3416075" y="2982325"/>
            <a:ext cx="1607400" cy="873600"/>
          </a:xfrm>
          <a:prstGeom prst="rect">
            <a:avLst/>
          </a:prstGeom>
        </p:spPr>
        <p:txBody>
          <a:bodyPr spcFirstLastPara="1" wrap="square" lIns="91425" tIns="91425" rIns="91425" bIns="91425" anchor="t" anchorCtr="0">
            <a:noAutofit/>
          </a:bodyPr>
          <a:lstStyle>
            <a:lvl1pPr marL="457200" lvl="0" indent="-304800" algn="ctr">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gn="ctr">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gn="ctr">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gn="ctr">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gn="ctr">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gn="ctr">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gn="ctr">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gn="ctr">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gn="ctr">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cxnSp>
        <p:nvCxnSpPr>
          <p:cNvPr id="129" name="Google Shape;129;p23"/>
          <p:cNvCxnSpPr>
            <a:endCxn id="130" idx="2"/>
          </p:cNvCxnSpPr>
          <p:nvPr/>
        </p:nvCxnSpPr>
        <p:spPr>
          <a:xfrm>
            <a:off x="2904275" y="2048466"/>
            <a:ext cx="771900" cy="0"/>
          </a:xfrm>
          <a:prstGeom prst="straightConnector1">
            <a:avLst/>
          </a:prstGeom>
          <a:noFill/>
          <a:ln w="19050" cap="flat" cmpd="sng">
            <a:solidFill>
              <a:schemeClr val="lt1"/>
            </a:solidFill>
            <a:prstDash val="solid"/>
            <a:round/>
            <a:headEnd type="none" w="med" len="med"/>
            <a:tailEnd type="none" w="med" len="med"/>
          </a:ln>
        </p:spPr>
      </p:cxnSp>
      <p:cxnSp>
        <p:nvCxnSpPr>
          <p:cNvPr id="131" name="Google Shape;131;p23"/>
          <p:cNvCxnSpPr/>
          <p:nvPr/>
        </p:nvCxnSpPr>
        <p:spPr>
          <a:xfrm>
            <a:off x="4765924" y="2048466"/>
            <a:ext cx="771900" cy="0"/>
          </a:xfrm>
          <a:prstGeom prst="straightConnector1">
            <a:avLst/>
          </a:prstGeom>
          <a:noFill/>
          <a:ln w="19050" cap="flat" cmpd="sng">
            <a:solidFill>
              <a:schemeClr val="lt1"/>
            </a:solidFill>
            <a:prstDash val="solid"/>
            <a:round/>
            <a:headEnd type="none" w="med" len="med"/>
            <a:tailEnd type="none" w="med" len="med"/>
          </a:ln>
        </p:spPr>
      </p:cxnSp>
      <p:cxnSp>
        <p:nvCxnSpPr>
          <p:cNvPr id="132" name="Google Shape;132;p23"/>
          <p:cNvCxnSpPr/>
          <p:nvPr/>
        </p:nvCxnSpPr>
        <p:spPr>
          <a:xfrm>
            <a:off x="6635736" y="2048466"/>
            <a:ext cx="771900" cy="0"/>
          </a:xfrm>
          <a:prstGeom prst="straightConnector1">
            <a:avLst/>
          </a:prstGeom>
          <a:noFill/>
          <a:ln w="19050" cap="flat" cmpd="sng">
            <a:solidFill>
              <a:schemeClr val="lt1"/>
            </a:solidFill>
            <a:prstDash val="solid"/>
            <a:round/>
            <a:headEnd type="none" w="med" len="med"/>
            <a:tailEnd type="none" w="med" len="med"/>
          </a:ln>
        </p:spPr>
      </p:cxnSp>
      <p:sp>
        <p:nvSpPr>
          <p:cNvPr id="130" name="Google Shape;130;p23"/>
          <p:cNvSpPr/>
          <p:nvPr/>
        </p:nvSpPr>
        <p:spPr>
          <a:xfrm>
            <a:off x="3676175" y="1504866"/>
            <a:ext cx="1087200" cy="1087200"/>
          </a:xfrm>
          <a:prstGeom prst="flowChartConnector">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900">
              <a:latin typeface="Inter"/>
              <a:ea typeface="Inter"/>
              <a:cs typeface="Inter"/>
              <a:sym typeface="Inter"/>
            </a:endParaRPr>
          </a:p>
        </p:txBody>
      </p:sp>
      <p:sp>
        <p:nvSpPr>
          <p:cNvPr id="133" name="Google Shape;133;p23"/>
          <p:cNvSpPr/>
          <p:nvPr/>
        </p:nvSpPr>
        <p:spPr>
          <a:xfrm>
            <a:off x="5548513" y="1504866"/>
            <a:ext cx="1087200" cy="1087200"/>
          </a:xfrm>
          <a:prstGeom prst="flowChartConnector">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900">
              <a:latin typeface="Inter"/>
              <a:ea typeface="Inter"/>
              <a:cs typeface="Inter"/>
              <a:sym typeface="Inter"/>
            </a:endParaRPr>
          </a:p>
        </p:txBody>
      </p:sp>
      <p:sp>
        <p:nvSpPr>
          <p:cNvPr id="134" name="Google Shape;134;p23"/>
          <p:cNvSpPr/>
          <p:nvPr/>
        </p:nvSpPr>
        <p:spPr>
          <a:xfrm>
            <a:off x="7417725" y="1504866"/>
            <a:ext cx="1087200" cy="1087200"/>
          </a:xfrm>
          <a:prstGeom prst="flowChartConnector">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900">
              <a:latin typeface="Inter"/>
              <a:ea typeface="Inter"/>
              <a:cs typeface="Inter"/>
              <a:sym typeface="Inter"/>
            </a:endParaRPr>
          </a:p>
        </p:txBody>
      </p:sp>
      <p:sp>
        <p:nvSpPr>
          <p:cNvPr id="135" name="Google Shape;135;p23"/>
          <p:cNvSpPr txBox="1">
            <a:spLocks noGrp="1"/>
          </p:cNvSpPr>
          <p:nvPr>
            <p:ph type="subTitle" idx="3"/>
          </p:nvPr>
        </p:nvSpPr>
        <p:spPr>
          <a:xfrm>
            <a:off x="5358925" y="2706950"/>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a:endParaRPr/>
          </a:p>
        </p:txBody>
      </p:sp>
      <p:sp>
        <p:nvSpPr>
          <p:cNvPr id="136" name="Google Shape;136;p23"/>
          <p:cNvSpPr txBox="1">
            <a:spLocks noGrp="1"/>
          </p:cNvSpPr>
          <p:nvPr>
            <p:ph type="body" idx="4"/>
          </p:nvPr>
        </p:nvSpPr>
        <p:spPr>
          <a:xfrm>
            <a:off x="5288425" y="2982325"/>
            <a:ext cx="1607400" cy="873600"/>
          </a:xfrm>
          <a:prstGeom prst="rect">
            <a:avLst/>
          </a:prstGeom>
        </p:spPr>
        <p:txBody>
          <a:bodyPr spcFirstLastPara="1" wrap="square" lIns="91425" tIns="91425" rIns="91425" bIns="91425" anchor="t" anchorCtr="0">
            <a:noAutofit/>
          </a:bodyPr>
          <a:lstStyle>
            <a:lvl1pPr marL="457200" lvl="0" indent="-304800" algn="ctr">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gn="ctr">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gn="ctr">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gn="ctr">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gn="ctr">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gn="ctr">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gn="ctr">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gn="ctr">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gn="ctr">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37" name="Google Shape;137;p23"/>
          <p:cNvSpPr txBox="1">
            <a:spLocks noGrp="1"/>
          </p:cNvSpPr>
          <p:nvPr>
            <p:ph type="subTitle" idx="5"/>
          </p:nvPr>
        </p:nvSpPr>
        <p:spPr>
          <a:xfrm>
            <a:off x="7231275" y="2706950"/>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a:endParaRPr/>
          </a:p>
        </p:txBody>
      </p:sp>
      <p:sp>
        <p:nvSpPr>
          <p:cNvPr id="138" name="Google Shape;138;p23"/>
          <p:cNvSpPr txBox="1">
            <a:spLocks noGrp="1"/>
          </p:cNvSpPr>
          <p:nvPr>
            <p:ph type="body" idx="6"/>
          </p:nvPr>
        </p:nvSpPr>
        <p:spPr>
          <a:xfrm>
            <a:off x="7160775" y="2982325"/>
            <a:ext cx="1607400" cy="873600"/>
          </a:xfrm>
          <a:prstGeom prst="rect">
            <a:avLst/>
          </a:prstGeom>
        </p:spPr>
        <p:txBody>
          <a:bodyPr spcFirstLastPara="1" wrap="square" lIns="91425" tIns="91425" rIns="91425" bIns="91425" anchor="t" anchorCtr="0">
            <a:noAutofit/>
          </a:bodyPr>
          <a:lstStyle>
            <a:lvl1pPr marL="457200" lvl="0" indent="-304800" algn="ctr">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gn="ctr">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gn="ctr">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gn="ctr">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gn="ctr">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gn="ctr">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gn="ctr">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gn="ctr">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gn="ctr">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39" name="Google Shape;139;p23"/>
          <p:cNvSpPr/>
          <p:nvPr/>
        </p:nvSpPr>
        <p:spPr>
          <a:xfrm>
            <a:off x="603475" y="2706950"/>
            <a:ext cx="2313300" cy="1413600"/>
          </a:xfrm>
          <a:prstGeom prst="roundRect">
            <a:avLst>
              <a:gd name="adj" fmla="val 7414"/>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None/>
            </a:pPr>
            <a:endParaRPr>
              <a:solidFill>
                <a:srgbClr val="F6F5EC"/>
              </a:solidFill>
            </a:endParaRPr>
          </a:p>
        </p:txBody>
      </p:sp>
      <p:sp>
        <p:nvSpPr>
          <p:cNvPr id="140" name="Google Shape;140;p23"/>
          <p:cNvSpPr txBox="1">
            <a:spLocks noGrp="1"/>
          </p:cNvSpPr>
          <p:nvPr>
            <p:ph type="title"/>
          </p:nvPr>
        </p:nvSpPr>
        <p:spPr>
          <a:xfrm>
            <a:off x="450850" y="596800"/>
            <a:ext cx="6767700" cy="14319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a:endParaRPr/>
          </a:p>
        </p:txBody>
      </p:sp>
      <p:sp>
        <p:nvSpPr>
          <p:cNvPr id="141" name="Google Shape;141;p23"/>
          <p:cNvSpPr txBox="1">
            <a:spLocks noGrp="1"/>
          </p:cNvSpPr>
          <p:nvPr>
            <p:ph type="body" idx="7"/>
          </p:nvPr>
        </p:nvSpPr>
        <p:spPr>
          <a:xfrm>
            <a:off x="603475" y="2758400"/>
            <a:ext cx="2313300" cy="1310700"/>
          </a:xfrm>
          <a:prstGeom prst="rect">
            <a:avLst/>
          </a:prstGeom>
        </p:spPr>
        <p:txBody>
          <a:bodyPr spcFirstLastPara="1" wrap="square" lIns="91425" tIns="91425" rIns="91425" bIns="91425" anchor="t" anchorCtr="0">
            <a:noAutofit/>
          </a:bodyPr>
          <a:lstStyle>
            <a:lvl1pPr marL="457200" lvl="0" indent="-304800" algn="ctr">
              <a:spcBef>
                <a:spcPts val="0"/>
              </a:spcBef>
              <a:spcAft>
                <a:spcPts val="0"/>
              </a:spcAft>
              <a:buClr>
                <a:schemeClr val="lt1"/>
              </a:buClr>
              <a:buSzPts val="1200"/>
              <a:buFont typeface="Inter"/>
              <a:buChar char="●"/>
              <a:defRPr>
                <a:solidFill>
                  <a:schemeClr val="lt1"/>
                </a:solidFill>
              </a:defRPr>
            </a:lvl1pPr>
            <a:lvl2pPr marL="914400" lvl="1" indent="-304800" algn="ctr">
              <a:spcBef>
                <a:spcPts val="0"/>
              </a:spcBef>
              <a:spcAft>
                <a:spcPts val="0"/>
              </a:spcAft>
              <a:buClr>
                <a:schemeClr val="lt1"/>
              </a:buClr>
              <a:buSzPts val="1200"/>
              <a:buFont typeface="Inter"/>
              <a:buChar char="○"/>
              <a:defRPr>
                <a:solidFill>
                  <a:schemeClr val="lt1"/>
                </a:solidFill>
              </a:defRPr>
            </a:lvl2pPr>
            <a:lvl3pPr marL="1371600" lvl="2" indent="-304800" algn="ctr">
              <a:spcBef>
                <a:spcPts val="0"/>
              </a:spcBef>
              <a:spcAft>
                <a:spcPts val="0"/>
              </a:spcAft>
              <a:buClr>
                <a:schemeClr val="lt1"/>
              </a:buClr>
              <a:buSzPts val="1200"/>
              <a:buFont typeface="Inter"/>
              <a:buChar char="■"/>
              <a:defRPr>
                <a:solidFill>
                  <a:schemeClr val="lt1"/>
                </a:solidFill>
              </a:defRPr>
            </a:lvl3pPr>
            <a:lvl4pPr marL="1828800" lvl="3" indent="-304800" algn="ctr">
              <a:spcBef>
                <a:spcPts val="0"/>
              </a:spcBef>
              <a:spcAft>
                <a:spcPts val="0"/>
              </a:spcAft>
              <a:buClr>
                <a:schemeClr val="lt1"/>
              </a:buClr>
              <a:buSzPts val="1200"/>
              <a:buFont typeface="Inter"/>
              <a:buChar char="●"/>
              <a:defRPr>
                <a:solidFill>
                  <a:schemeClr val="lt1"/>
                </a:solidFill>
              </a:defRPr>
            </a:lvl4pPr>
            <a:lvl5pPr marL="2286000" lvl="4" indent="-304800" algn="ctr">
              <a:spcBef>
                <a:spcPts val="0"/>
              </a:spcBef>
              <a:spcAft>
                <a:spcPts val="0"/>
              </a:spcAft>
              <a:buClr>
                <a:schemeClr val="lt1"/>
              </a:buClr>
              <a:buSzPts val="1200"/>
              <a:buFont typeface="Inter"/>
              <a:buChar char="○"/>
              <a:defRPr>
                <a:solidFill>
                  <a:schemeClr val="lt1"/>
                </a:solidFill>
              </a:defRPr>
            </a:lvl5pPr>
            <a:lvl6pPr marL="2743200" lvl="5" indent="-304800" algn="ctr">
              <a:spcBef>
                <a:spcPts val="0"/>
              </a:spcBef>
              <a:spcAft>
                <a:spcPts val="0"/>
              </a:spcAft>
              <a:buClr>
                <a:schemeClr val="lt1"/>
              </a:buClr>
              <a:buSzPts val="1200"/>
              <a:buFont typeface="Inter"/>
              <a:buChar char="■"/>
              <a:defRPr>
                <a:solidFill>
                  <a:schemeClr val="lt1"/>
                </a:solidFill>
              </a:defRPr>
            </a:lvl6pPr>
            <a:lvl7pPr marL="3200400" lvl="6" indent="-304800" algn="ctr">
              <a:spcBef>
                <a:spcPts val="0"/>
              </a:spcBef>
              <a:spcAft>
                <a:spcPts val="0"/>
              </a:spcAft>
              <a:buClr>
                <a:schemeClr val="lt1"/>
              </a:buClr>
              <a:buSzPts val="1200"/>
              <a:buFont typeface="Inter"/>
              <a:buChar char="●"/>
              <a:defRPr>
                <a:solidFill>
                  <a:schemeClr val="lt1"/>
                </a:solidFill>
              </a:defRPr>
            </a:lvl7pPr>
            <a:lvl8pPr marL="3657600" lvl="7" indent="-304800" algn="ctr">
              <a:spcBef>
                <a:spcPts val="0"/>
              </a:spcBef>
              <a:spcAft>
                <a:spcPts val="0"/>
              </a:spcAft>
              <a:buClr>
                <a:schemeClr val="lt1"/>
              </a:buClr>
              <a:buSzPts val="1200"/>
              <a:buFont typeface="Inter"/>
              <a:buChar char="○"/>
              <a:defRPr>
                <a:solidFill>
                  <a:schemeClr val="lt1"/>
                </a:solidFill>
              </a:defRPr>
            </a:lvl8pPr>
            <a:lvl9pPr marL="4114800" lvl="8" indent="-304800" algn="ctr">
              <a:spcBef>
                <a:spcPts val="0"/>
              </a:spcBef>
              <a:spcAft>
                <a:spcPts val="0"/>
              </a:spcAft>
              <a:buClr>
                <a:schemeClr val="lt1"/>
              </a:buClr>
              <a:buSzPts val="1200"/>
              <a:buFont typeface="Inter"/>
              <a:buChar char="■"/>
              <a:defRPr>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ext / Graph">
  <p:cSld name="CAPTION_ONLY">
    <p:bg>
      <p:bgPr>
        <a:solidFill>
          <a:schemeClr val="lt1"/>
        </a:solidFill>
        <a:effectLst/>
      </p:bgPr>
    </p:bg>
    <p:spTree>
      <p:nvGrpSpPr>
        <p:cNvPr id="1" name="Shape 142"/>
        <p:cNvGrpSpPr/>
        <p:nvPr/>
      </p:nvGrpSpPr>
      <p:grpSpPr>
        <a:xfrm>
          <a:off x="0" y="0"/>
          <a:ext cx="0" cy="0"/>
          <a:chOff x="0" y="0"/>
          <a:chExt cx="0" cy="0"/>
        </a:xfrm>
      </p:grpSpPr>
      <p:cxnSp>
        <p:nvCxnSpPr>
          <p:cNvPr id="143" name="Google Shape;143;p24"/>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144" name="Google Shape;144;p24"/>
          <p:cNvSpPr txBox="1">
            <a:spLocks noGrp="1"/>
          </p:cNvSpPr>
          <p:nvPr>
            <p:ph type="title"/>
          </p:nvPr>
        </p:nvSpPr>
        <p:spPr>
          <a:xfrm>
            <a:off x="452575" y="596800"/>
            <a:ext cx="4418100" cy="13701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sz="4800" b="1"/>
            </a:lvl2pPr>
            <a:lvl3pPr lvl="2">
              <a:lnSpc>
                <a:spcPct val="80000"/>
              </a:lnSpc>
              <a:spcBef>
                <a:spcPts val="0"/>
              </a:spcBef>
              <a:spcAft>
                <a:spcPts val="0"/>
              </a:spcAft>
              <a:buSzPts val="4800"/>
              <a:buFont typeface="Inter"/>
              <a:buNone/>
              <a:defRPr sz="4800" b="1"/>
            </a:lvl3pPr>
            <a:lvl4pPr lvl="3">
              <a:lnSpc>
                <a:spcPct val="80000"/>
              </a:lnSpc>
              <a:spcBef>
                <a:spcPts val="0"/>
              </a:spcBef>
              <a:spcAft>
                <a:spcPts val="0"/>
              </a:spcAft>
              <a:buSzPts val="4800"/>
              <a:buFont typeface="Inter"/>
              <a:buNone/>
              <a:defRPr sz="4800" b="1"/>
            </a:lvl4pPr>
            <a:lvl5pPr lvl="4">
              <a:lnSpc>
                <a:spcPct val="80000"/>
              </a:lnSpc>
              <a:spcBef>
                <a:spcPts val="0"/>
              </a:spcBef>
              <a:spcAft>
                <a:spcPts val="0"/>
              </a:spcAft>
              <a:buSzPts val="4800"/>
              <a:buFont typeface="Inter"/>
              <a:buNone/>
              <a:defRPr sz="4800" b="1"/>
            </a:lvl5pPr>
            <a:lvl6pPr lvl="5">
              <a:lnSpc>
                <a:spcPct val="80000"/>
              </a:lnSpc>
              <a:spcBef>
                <a:spcPts val="0"/>
              </a:spcBef>
              <a:spcAft>
                <a:spcPts val="0"/>
              </a:spcAft>
              <a:buSzPts val="4800"/>
              <a:buFont typeface="Inter"/>
              <a:buNone/>
              <a:defRPr sz="4800" b="1"/>
            </a:lvl6pPr>
            <a:lvl7pPr lvl="6">
              <a:lnSpc>
                <a:spcPct val="80000"/>
              </a:lnSpc>
              <a:spcBef>
                <a:spcPts val="0"/>
              </a:spcBef>
              <a:spcAft>
                <a:spcPts val="0"/>
              </a:spcAft>
              <a:buSzPts val="4800"/>
              <a:buFont typeface="Inter"/>
              <a:buNone/>
              <a:defRPr sz="4800" b="1"/>
            </a:lvl7pPr>
            <a:lvl8pPr lvl="7">
              <a:lnSpc>
                <a:spcPct val="80000"/>
              </a:lnSpc>
              <a:spcBef>
                <a:spcPts val="0"/>
              </a:spcBef>
              <a:spcAft>
                <a:spcPts val="0"/>
              </a:spcAft>
              <a:buSzPts val="4800"/>
              <a:buFont typeface="Inter"/>
              <a:buNone/>
              <a:defRPr sz="4800" b="1"/>
            </a:lvl8pPr>
            <a:lvl9pPr lvl="8">
              <a:lnSpc>
                <a:spcPct val="80000"/>
              </a:lnSpc>
              <a:spcBef>
                <a:spcPts val="0"/>
              </a:spcBef>
              <a:spcAft>
                <a:spcPts val="0"/>
              </a:spcAft>
              <a:buSzPts val="4800"/>
              <a:buFont typeface="Inter"/>
              <a:buNone/>
              <a:defRPr sz="4800" b="1"/>
            </a:lvl9pPr>
          </a:lstStyle>
          <a:p>
            <a:endParaRPr/>
          </a:p>
        </p:txBody>
      </p:sp>
      <p:sp>
        <p:nvSpPr>
          <p:cNvPr id="145" name="Google Shape;145;p24"/>
          <p:cNvSpPr txBox="1">
            <a:spLocks noGrp="1"/>
          </p:cNvSpPr>
          <p:nvPr>
            <p:ph type="body" idx="1"/>
          </p:nvPr>
        </p:nvSpPr>
        <p:spPr>
          <a:xfrm>
            <a:off x="560525" y="1966775"/>
            <a:ext cx="3212700" cy="2080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Font typeface="Inter"/>
              <a:buChar char="●"/>
              <a:defRPr/>
            </a:lvl1pPr>
            <a:lvl2pPr marL="914400" lvl="1" indent="-304800">
              <a:spcBef>
                <a:spcPts val="0"/>
              </a:spcBef>
              <a:spcAft>
                <a:spcPts val="0"/>
              </a:spcAft>
              <a:buSzPts val="1200"/>
              <a:buFont typeface="Inter"/>
              <a:buChar char="○"/>
              <a:defRPr/>
            </a:lvl2pPr>
            <a:lvl3pPr marL="1371600" lvl="2" indent="-304800">
              <a:spcBef>
                <a:spcPts val="0"/>
              </a:spcBef>
              <a:spcAft>
                <a:spcPts val="0"/>
              </a:spcAft>
              <a:buSzPts val="1200"/>
              <a:buFont typeface="Inter"/>
              <a:buChar char="■"/>
              <a:defRPr/>
            </a:lvl3pPr>
            <a:lvl4pPr marL="1828800" lvl="3" indent="-304800">
              <a:spcBef>
                <a:spcPts val="0"/>
              </a:spcBef>
              <a:spcAft>
                <a:spcPts val="0"/>
              </a:spcAft>
              <a:buSzPts val="1200"/>
              <a:buFont typeface="Inter"/>
              <a:buChar char="●"/>
              <a:defRPr/>
            </a:lvl4pPr>
            <a:lvl5pPr marL="2286000" lvl="4" indent="-304800">
              <a:spcBef>
                <a:spcPts val="0"/>
              </a:spcBef>
              <a:spcAft>
                <a:spcPts val="0"/>
              </a:spcAft>
              <a:buSzPts val="1200"/>
              <a:buFont typeface="Inter"/>
              <a:buChar char="○"/>
              <a:defRPr/>
            </a:lvl5pPr>
            <a:lvl6pPr marL="2743200" lvl="5" indent="-304800">
              <a:spcBef>
                <a:spcPts val="0"/>
              </a:spcBef>
              <a:spcAft>
                <a:spcPts val="0"/>
              </a:spcAft>
              <a:buSzPts val="1200"/>
              <a:buFont typeface="Inter"/>
              <a:buChar char="■"/>
              <a:defRPr/>
            </a:lvl6pPr>
            <a:lvl7pPr marL="3200400" lvl="6" indent="-304800">
              <a:spcBef>
                <a:spcPts val="0"/>
              </a:spcBef>
              <a:spcAft>
                <a:spcPts val="0"/>
              </a:spcAft>
              <a:buSzPts val="1200"/>
              <a:buFont typeface="Inter"/>
              <a:buChar char="●"/>
              <a:defRPr/>
            </a:lvl7pPr>
            <a:lvl8pPr marL="3657600" lvl="7" indent="-304800">
              <a:spcBef>
                <a:spcPts val="0"/>
              </a:spcBef>
              <a:spcAft>
                <a:spcPts val="0"/>
              </a:spcAft>
              <a:buSzPts val="1200"/>
              <a:buFont typeface="Inter"/>
              <a:buChar char="○"/>
              <a:defRPr/>
            </a:lvl8pPr>
            <a:lvl9pPr marL="4114800" lvl="8" indent="-304800">
              <a:spcBef>
                <a:spcPts val="0"/>
              </a:spcBef>
              <a:spcAft>
                <a:spcPts val="0"/>
              </a:spcAft>
              <a:buSzPts val="1200"/>
              <a:buFont typeface="Inter"/>
              <a:buChar char="■"/>
              <a:defRPr/>
            </a:lvl9pPr>
          </a:lstStyle>
          <a:p>
            <a:endParaRPr/>
          </a:p>
        </p:txBody>
      </p:sp>
      <p:sp>
        <p:nvSpPr>
          <p:cNvPr id="146" name="Google Shape;146;p24"/>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accent2"/>
                </a:solidFill>
                <a:latin typeface="Inter Light"/>
                <a:ea typeface="Inter Light"/>
                <a:cs typeface="Inter Light"/>
                <a:sym typeface="Inter Light"/>
              </a:defRPr>
            </a:lvl1pPr>
            <a:lvl2pPr lvl="1" algn="ctr" rtl="0">
              <a:buNone/>
              <a:defRPr sz="800">
                <a:solidFill>
                  <a:schemeClr val="accent2"/>
                </a:solidFill>
                <a:latin typeface="Inter Light"/>
                <a:ea typeface="Inter Light"/>
                <a:cs typeface="Inter Light"/>
                <a:sym typeface="Inter Light"/>
              </a:defRPr>
            </a:lvl2pPr>
            <a:lvl3pPr lvl="2" algn="ctr" rtl="0">
              <a:buNone/>
              <a:defRPr sz="800">
                <a:solidFill>
                  <a:schemeClr val="accent2"/>
                </a:solidFill>
                <a:latin typeface="Inter Light"/>
                <a:ea typeface="Inter Light"/>
                <a:cs typeface="Inter Light"/>
                <a:sym typeface="Inter Light"/>
              </a:defRPr>
            </a:lvl3pPr>
            <a:lvl4pPr lvl="3" algn="ctr" rtl="0">
              <a:buNone/>
              <a:defRPr sz="800">
                <a:solidFill>
                  <a:schemeClr val="accent2"/>
                </a:solidFill>
                <a:latin typeface="Inter Light"/>
                <a:ea typeface="Inter Light"/>
                <a:cs typeface="Inter Light"/>
                <a:sym typeface="Inter Light"/>
              </a:defRPr>
            </a:lvl4pPr>
            <a:lvl5pPr lvl="4" algn="ctr" rtl="0">
              <a:buNone/>
              <a:defRPr sz="800">
                <a:solidFill>
                  <a:schemeClr val="accent2"/>
                </a:solidFill>
                <a:latin typeface="Inter Light"/>
                <a:ea typeface="Inter Light"/>
                <a:cs typeface="Inter Light"/>
                <a:sym typeface="Inter Light"/>
              </a:defRPr>
            </a:lvl5pPr>
            <a:lvl6pPr lvl="5" algn="ctr" rtl="0">
              <a:buNone/>
              <a:defRPr sz="800">
                <a:solidFill>
                  <a:schemeClr val="accent2"/>
                </a:solidFill>
                <a:latin typeface="Inter Light"/>
                <a:ea typeface="Inter Light"/>
                <a:cs typeface="Inter Light"/>
                <a:sym typeface="Inter Light"/>
              </a:defRPr>
            </a:lvl6pPr>
            <a:lvl7pPr lvl="6" algn="ctr" rtl="0">
              <a:buNone/>
              <a:defRPr sz="800">
                <a:solidFill>
                  <a:schemeClr val="accent2"/>
                </a:solidFill>
                <a:latin typeface="Inter Light"/>
                <a:ea typeface="Inter Light"/>
                <a:cs typeface="Inter Light"/>
                <a:sym typeface="Inter Light"/>
              </a:defRPr>
            </a:lvl7pPr>
            <a:lvl8pPr lvl="7" algn="ctr" rtl="0">
              <a:buNone/>
              <a:defRPr sz="800">
                <a:solidFill>
                  <a:schemeClr val="accent2"/>
                </a:solidFill>
                <a:latin typeface="Inter Light"/>
                <a:ea typeface="Inter Light"/>
                <a:cs typeface="Inter Light"/>
                <a:sym typeface="Inter Light"/>
              </a:defRPr>
            </a:lvl8pPr>
            <a:lvl9pPr lvl="8" algn="ctr" rtl="0">
              <a:buNone/>
              <a:defRPr sz="800">
                <a:solidFill>
                  <a:schemeClr val="accen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 Header">
  <p:cSld name="BIG_NUMBER">
    <p:bg>
      <p:bgPr>
        <a:solidFill>
          <a:schemeClr val="dk2"/>
        </a:solidFill>
        <a:effectLst/>
      </p:bgPr>
    </p:bg>
    <p:spTree>
      <p:nvGrpSpPr>
        <p:cNvPr id="1" name="Shape 147"/>
        <p:cNvGrpSpPr/>
        <p:nvPr/>
      </p:nvGrpSpPr>
      <p:grpSpPr>
        <a:xfrm>
          <a:off x="0" y="0"/>
          <a:ext cx="0" cy="0"/>
          <a:chOff x="0" y="0"/>
          <a:chExt cx="0" cy="0"/>
        </a:xfrm>
      </p:grpSpPr>
      <p:sp>
        <p:nvSpPr>
          <p:cNvPr id="148" name="Google Shape;148;p25"/>
          <p:cNvSpPr>
            <a:spLocks noGrp="1"/>
          </p:cNvSpPr>
          <p:nvPr>
            <p:ph type="pic" idx="2"/>
          </p:nvPr>
        </p:nvSpPr>
        <p:spPr>
          <a:xfrm>
            <a:off x="213750" y="586950"/>
            <a:ext cx="8701800" cy="2327100"/>
          </a:xfrm>
          <a:prstGeom prst="roundRect">
            <a:avLst>
              <a:gd name="adj" fmla="val 3913"/>
            </a:avLst>
          </a:prstGeom>
          <a:noFill/>
          <a:ln>
            <a:noFill/>
          </a:ln>
        </p:spPr>
      </p:sp>
      <p:sp>
        <p:nvSpPr>
          <p:cNvPr id="149" name="Google Shape;149;p25"/>
          <p:cNvSpPr txBox="1"/>
          <p:nvPr/>
        </p:nvSpPr>
        <p:spPr>
          <a:xfrm>
            <a:off x="420872" y="203200"/>
            <a:ext cx="42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150" name="Google Shape;150;p25"/>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151" name="Google Shape;151;p25"/>
          <p:cNvSpPr txBox="1">
            <a:spLocks noGrp="1"/>
          </p:cNvSpPr>
          <p:nvPr>
            <p:ph type="body" idx="1"/>
          </p:nvPr>
        </p:nvSpPr>
        <p:spPr>
          <a:xfrm>
            <a:off x="5362800" y="3071200"/>
            <a:ext cx="3552600" cy="873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52" name="Google Shape;152;p25"/>
          <p:cNvSpPr/>
          <p:nvPr/>
        </p:nvSpPr>
        <p:spPr>
          <a:xfrm>
            <a:off x="603475" y="4749800"/>
            <a:ext cx="768000" cy="1905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53" name="Google Shape;153;p25"/>
          <p:cNvSpPr/>
          <p:nvPr/>
        </p:nvSpPr>
        <p:spPr>
          <a:xfrm>
            <a:off x="1644650" y="4749800"/>
            <a:ext cx="768000" cy="1905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Go-to-Market Strategy" type="blank">
  <p:cSld name="BLANK">
    <p:bg>
      <p:bgPr>
        <a:solidFill>
          <a:schemeClr val="dk1"/>
        </a:solidFill>
        <a:effectLst/>
      </p:bgPr>
    </p:bg>
    <p:spTree>
      <p:nvGrpSpPr>
        <p:cNvPr id="1" name="Shape 154"/>
        <p:cNvGrpSpPr/>
        <p:nvPr/>
      </p:nvGrpSpPr>
      <p:grpSpPr>
        <a:xfrm>
          <a:off x="0" y="0"/>
          <a:ext cx="0" cy="0"/>
          <a:chOff x="0" y="0"/>
          <a:chExt cx="0" cy="0"/>
        </a:xfrm>
      </p:grpSpPr>
      <p:sp>
        <p:nvSpPr>
          <p:cNvPr id="155" name="Google Shape;155;p26"/>
          <p:cNvSpPr>
            <a:spLocks noGrp="1"/>
          </p:cNvSpPr>
          <p:nvPr>
            <p:ph type="pic" idx="2"/>
          </p:nvPr>
        </p:nvSpPr>
        <p:spPr>
          <a:xfrm>
            <a:off x="6445900" y="626975"/>
            <a:ext cx="1932900" cy="2070000"/>
          </a:xfrm>
          <a:prstGeom prst="roundRect">
            <a:avLst>
              <a:gd name="adj" fmla="val 5387"/>
            </a:avLst>
          </a:prstGeom>
          <a:noFill/>
          <a:ln>
            <a:noFill/>
          </a:ln>
        </p:spPr>
      </p:sp>
      <p:sp>
        <p:nvSpPr>
          <p:cNvPr id="156" name="Google Shape;156;p26"/>
          <p:cNvSpPr>
            <a:spLocks noGrp="1"/>
          </p:cNvSpPr>
          <p:nvPr>
            <p:ph type="pic" idx="3"/>
          </p:nvPr>
        </p:nvSpPr>
        <p:spPr>
          <a:xfrm>
            <a:off x="4210025" y="626975"/>
            <a:ext cx="1932900" cy="2070000"/>
          </a:xfrm>
          <a:prstGeom prst="roundRect">
            <a:avLst>
              <a:gd name="adj" fmla="val 5387"/>
            </a:avLst>
          </a:prstGeom>
          <a:noFill/>
          <a:ln>
            <a:noFill/>
          </a:ln>
        </p:spPr>
      </p:sp>
      <p:cxnSp>
        <p:nvCxnSpPr>
          <p:cNvPr id="157" name="Google Shape;157;p26"/>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158" name="Google Shape;158;p26"/>
          <p:cNvSpPr txBox="1">
            <a:spLocks noGrp="1"/>
          </p:cNvSpPr>
          <p:nvPr>
            <p:ph type="title"/>
          </p:nvPr>
        </p:nvSpPr>
        <p:spPr>
          <a:xfrm>
            <a:off x="450850" y="596800"/>
            <a:ext cx="4083000" cy="18288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a:endParaRPr/>
          </a:p>
        </p:txBody>
      </p:sp>
      <p:sp>
        <p:nvSpPr>
          <p:cNvPr id="159" name="Google Shape;159;p26"/>
          <p:cNvSpPr txBox="1">
            <a:spLocks noGrp="1"/>
          </p:cNvSpPr>
          <p:nvPr>
            <p:ph type="subTitle" idx="1"/>
          </p:nvPr>
        </p:nvSpPr>
        <p:spPr>
          <a:xfrm>
            <a:off x="4210025" y="2802675"/>
            <a:ext cx="1906800" cy="772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60" name="Google Shape;160;p26"/>
          <p:cNvSpPr txBox="1">
            <a:spLocks noGrp="1"/>
          </p:cNvSpPr>
          <p:nvPr>
            <p:ph type="body" idx="4"/>
          </p:nvPr>
        </p:nvSpPr>
        <p:spPr>
          <a:xfrm>
            <a:off x="4210025" y="3441550"/>
            <a:ext cx="1607400" cy="1068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61" name="Google Shape;161;p26"/>
          <p:cNvSpPr txBox="1">
            <a:spLocks noGrp="1"/>
          </p:cNvSpPr>
          <p:nvPr>
            <p:ph type="subTitle" idx="5"/>
          </p:nvPr>
        </p:nvSpPr>
        <p:spPr>
          <a:xfrm>
            <a:off x="6458950" y="2802675"/>
            <a:ext cx="1906800" cy="772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62" name="Google Shape;162;p26"/>
          <p:cNvSpPr txBox="1">
            <a:spLocks noGrp="1"/>
          </p:cNvSpPr>
          <p:nvPr>
            <p:ph type="body" idx="6"/>
          </p:nvPr>
        </p:nvSpPr>
        <p:spPr>
          <a:xfrm>
            <a:off x="6458950" y="3441550"/>
            <a:ext cx="1607400" cy="1068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63" name="Google Shape;163;p26"/>
          <p:cNvSpPr txBox="1">
            <a:spLocks noGrp="1"/>
          </p:cNvSpPr>
          <p:nvPr>
            <p:ph type="body" idx="7"/>
          </p:nvPr>
        </p:nvSpPr>
        <p:spPr>
          <a:xfrm>
            <a:off x="450850" y="2399275"/>
            <a:ext cx="3048000" cy="2110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Font typeface="Inter"/>
              <a:buChar char="●"/>
              <a:defRPr>
                <a:solidFill>
                  <a:schemeClr val="lt1"/>
                </a:solidFill>
              </a:defRPr>
            </a:lvl1pPr>
            <a:lvl2pPr marL="914400" lvl="1" indent="-304800">
              <a:spcBef>
                <a:spcPts val="0"/>
              </a:spcBef>
              <a:spcAft>
                <a:spcPts val="0"/>
              </a:spcAft>
              <a:buClr>
                <a:schemeClr val="lt1"/>
              </a:buClr>
              <a:buSzPts val="1200"/>
              <a:buFont typeface="Inter"/>
              <a:buChar char="○"/>
              <a:defRPr>
                <a:solidFill>
                  <a:schemeClr val="lt1"/>
                </a:solidFill>
              </a:defRPr>
            </a:lvl2pPr>
            <a:lvl3pPr marL="1371600" lvl="2" indent="-304800">
              <a:spcBef>
                <a:spcPts val="0"/>
              </a:spcBef>
              <a:spcAft>
                <a:spcPts val="0"/>
              </a:spcAft>
              <a:buClr>
                <a:schemeClr val="lt1"/>
              </a:buClr>
              <a:buSzPts val="1200"/>
              <a:buFont typeface="Inter"/>
              <a:buChar char="■"/>
              <a:defRPr>
                <a:solidFill>
                  <a:schemeClr val="lt1"/>
                </a:solidFill>
              </a:defRPr>
            </a:lvl3pPr>
            <a:lvl4pPr marL="1828800" lvl="3" indent="-304800">
              <a:spcBef>
                <a:spcPts val="0"/>
              </a:spcBef>
              <a:spcAft>
                <a:spcPts val="0"/>
              </a:spcAft>
              <a:buClr>
                <a:schemeClr val="lt1"/>
              </a:buClr>
              <a:buSzPts val="1200"/>
              <a:buFont typeface="Inter"/>
              <a:buChar char="●"/>
              <a:defRPr>
                <a:solidFill>
                  <a:schemeClr val="lt1"/>
                </a:solidFill>
              </a:defRPr>
            </a:lvl4pPr>
            <a:lvl5pPr marL="2286000" lvl="4" indent="-304800">
              <a:spcBef>
                <a:spcPts val="0"/>
              </a:spcBef>
              <a:spcAft>
                <a:spcPts val="0"/>
              </a:spcAft>
              <a:buClr>
                <a:schemeClr val="lt1"/>
              </a:buClr>
              <a:buSzPts val="1200"/>
              <a:buFont typeface="Inter"/>
              <a:buChar char="○"/>
              <a:defRPr>
                <a:solidFill>
                  <a:schemeClr val="lt1"/>
                </a:solidFill>
              </a:defRPr>
            </a:lvl5pPr>
            <a:lvl6pPr marL="2743200" lvl="5" indent="-304800">
              <a:spcBef>
                <a:spcPts val="0"/>
              </a:spcBef>
              <a:spcAft>
                <a:spcPts val="0"/>
              </a:spcAft>
              <a:buClr>
                <a:schemeClr val="lt1"/>
              </a:buClr>
              <a:buSzPts val="1200"/>
              <a:buFont typeface="Inter"/>
              <a:buChar char="■"/>
              <a:defRPr>
                <a:solidFill>
                  <a:schemeClr val="lt1"/>
                </a:solidFill>
              </a:defRPr>
            </a:lvl6pPr>
            <a:lvl7pPr marL="3200400" lvl="6" indent="-304800">
              <a:spcBef>
                <a:spcPts val="0"/>
              </a:spcBef>
              <a:spcAft>
                <a:spcPts val="0"/>
              </a:spcAft>
              <a:buClr>
                <a:schemeClr val="lt1"/>
              </a:buClr>
              <a:buSzPts val="1200"/>
              <a:buFont typeface="Inter"/>
              <a:buChar char="●"/>
              <a:defRPr>
                <a:solidFill>
                  <a:schemeClr val="lt1"/>
                </a:solidFill>
              </a:defRPr>
            </a:lvl7pPr>
            <a:lvl8pPr marL="3657600" lvl="7" indent="-304800">
              <a:spcBef>
                <a:spcPts val="0"/>
              </a:spcBef>
              <a:spcAft>
                <a:spcPts val="0"/>
              </a:spcAft>
              <a:buClr>
                <a:schemeClr val="lt1"/>
              </a:buClr>
              <a:buSzPts val="1200"/>
              <a:buFont typeface="Inter"/>
              <a:buChar char="○"/>
              <a:defRPr>
                <a:solidFill>
                  <a:schemeClr val="lt1"/>
                </a:solidFill>
              </a:defRPr>
            </a:lvl8pPr>
            <a:lvl9pPr marL="4114800" lvl="8" indent="-304800">
              <a:spcBef>
                <a:spcPts val="0"/>
              </a:spcBef>
              <a:spcAft>
                <a:spcPts val="0"/>
              </a:spcAft>
              <a:buClr>
                <a:schemeClr val="lt1"/>
              </a:buClr>
              <a:buSzPts val="1200"/>
              <a:buFont typeface="Inter"/>
              <a:buChar char="■"/>
              <a:defRPr>
                <a:solidFill>
                  <a:schemeClr val="lt1"/>
                </a:solidFill>
              </a:defRPr>
            </a:lvl9pPr>
          </a:lstStyle>
          <a:p>
            <a:endParaRPr/>
          </a:p>
        </p:txBody>
      </p:sp>
      <p:sp>
        <p:nvSpPr>
          <p:cNvPr id="164" name="Google Shape;164;p26"/>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lt2"/>
                </a:solidFill>
                <a:latin typeface="Inter Light"/>
                <a:ea typeface="Inter Light"/>
                <a:cs typeface="Inter Light"/>
                <a:sym typeface="Inter Light"/>
              </a:defRPr>
            </a:lvl1pPr>
            <a:lvl2pPr lvl="1" algn="ctr" rtl="0">
              <a:buNone/>
              <a:defRPr sz="800">
                <a:solidFill>
                  <a:schemeClr val="lt2"/>
                </a:solidFill>
                <a:latin typeface="Inter Light"/>
                <a:ea typeface="Inter Light"/>
                <a:cs typeface="Inter Light"/>
                <a:sym typeface="Inter Light"/>
              </a:defRPr>
            </a:lvl2pPr>
            <a:lvl3pPr lvl="2" algn="ctr" rtl="0">
              <a:buNone/>
              <a:defRPr sz="800">
                <a:solidFill>
                  <a:schemeClr val="lt2"/>
                </a:solidFill>
                <a:latin typeface="Inter Light"/>
                <a:ea typeface="Inter Light"/>
                <a:cs typeface="Inter Light"/>
                <a:sym typeface="Inter Light"/>
              </a:defRPr>
            </a:lvl3pPr>
            <a:lvl4pPr lvl="3" algn="ctr" rtl="0">
              <a:buNone/>
              <a:defRPr sz="800">
                <a:solidFill>
                  <a:schemeClr val="lt2"/>
                </a:solidFill>
                <a:latin typeface="Inter Light"/>
                <a:ea typeface="Inter Light"/>
                <a:cs typeface="Inter Light"/>
                <a:sym typeface="Inter Light"/>
              </a:defRPr>
            </a:lvl4pPr>
            <a:lvl5pPr lvl="4" algn="ctr" rtl="0">
              <a:buNone/>
              <a:defRPr sz="800">
                <a:solidFill>
                  <a:schemeClr val="lt2"/>
                </a:solidFill>
                <a:latin typeface="Inter Light"/>
                <a:ea typeface="Inter Light"/>
                <a:cs typeface="Inter Light"/>
                <a:sym typeface="Inter Light"/>
              </a:defRPr>
            </a:lvl5pPr>
            <a:lvl6pPr lvl="5" algn="ctr" rtl="0">
              <a:buNone/>
              <a:defRPr sz="800">
                <a:solidFill>
                  <a:schemeClr val="lt2"/>
                </a:solidFill>
                <a:latin typeface="Inter Light"/>
                <a:ea typeface="Inter Light"/>
                <a:cs typeface="Inter Light"/>
                <a:sym typeface="Inter Light"/>
              </a:defRPr>
            </a:lvl6pPr>
            <a:lvl7pPr lvl="6" algn="ctr" rtl="0">
              <a:buNone/>
              <a:defRPr sz="800">
                <a:solidFill>
                  <a:schemeClr val="lt2"/>
                </a:solidFill>
                <a:latin typeface="Inter Light"/>
                <a:ea typeface="Inter Light"/>
                <a:cs typeface="Inter Light"/>
                <a:sym typeface="Inter Light"/>
              </a:defRPr>
            </a:lvl7pPr>
            <a:lvl8pPr lvl="7" algn="ctr" rtl="0">
              <a:buNone/>
              <a:defRPr sz="800">
                <a:solidFill>
                  <a:schemeClr val="lt2"/>
                </a:solidFill>
                <a:latin typeface="Inter Light"/>
                <a:ea typeface="Inter Light"/>
                <a:cs typeface="Inter Light"/>
                <a:sym typeface="Inter Light"/>
              </a:defRPr>
            </a:lvl8pPr>
            <a:lvl9pPr lvl="8" algn="ctr" rtl="0">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ilestones">
  <p:cSld name="TITLE_1">
    <p:bg>
      <p:bgPr>
        <a:solidFill>
          <a:schemeClr val="lt1"/>
        </a:solidFill>
        <a:effectLst/>
      </p:bgPr>
    </p:bg>
    <p:spTree>
      <p:nvGrpSpPr>
        <p:cNvPr id="1" name="Shape 165"/>
        <p:cNvGrpSpPr/>
        <p:nvPr/>
      </p:nvGrpSpPr>
      <p:grpSpPr>
        <a:xfrm>
          <a:off x="0" y="0"/>
          <a:ext cx="0" cy="0"/>
          <a:chOff x="0" y="0"/>
          <a:chExt cx="0" cy="0"/>
        </a:xfrm>
      </p:grpSpPr>
      <p:cxnSp>
        <p:nvCxnSpPr>
          <p:cNvPr id="166" name="Google Shape;166;p27"/>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167" name="Google Shape;167;p27"/>
          <p:cNvSpPr txBox="1">
            <a:spLocks noGrp="1"/>
          </p:cNvSpPr>
          <p:nvPr>
            <p:ph type="title"/>
          </p:nvPr>
        </p:nvSpPr>
        <p:spPr>
          <a:xfrm>
            <a:off x="452575" y="596800"/>
            <a:ext cx="4418100" cy="13596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sz="4800" b="1"/>
            </a:lvl2pPr>
            <a:lvl3pPr lvl="2">
              <a:lnSpc>
                <a:spcPct val="80000"/>
              </a:lnSpc>
              <a:spcBef>
                <a:spcPts val="0"/>
              </a:spcBef>
              <a:spcAft>
                <a:spcPts val="0"/>
              </a:spcAft>
              <a:buSzPts val="4800"/>
              <a:buFont typeface="Inter"/>
              <a:buNone/>
              <a:defRPr sz="4800" b="1"/>
            </a:lvl3pPr>
            <a:lvl4pPr lvl="3">
              <a:lnSpc>
                <a:spcPct val="80000"/>
              </a:lnSpc>
              <a:spcBef>
                <a:spcPts val="0"/>
              </a:spcBef>
              <a:spcAft>
                <a:spcPts val="0"/>
              </a:spcAft>
              <a:buSzPts val="4800"/>
              <a:buFont typeface="Inter"/>
              <a:buNone/>
              <a:defRPr sz="4800" b="1"/>
            </a:lvl4pPr>
            <a:lvl5pPr lvl="4">
              <a:lnSpc>
                <a:spcPct val="80000"/>
              </a:lnSpc>
              <a:spcBef>
                <a:spcPts val="0"/>
              </a:spcBef>
              <a:spcAft>
                <a:spcPts val="0"/>
              </a:spcAft>
              <a:buSzPts val="4800"/>
              <a:buFont typeface="Inter"/>
              <a:buNone/>
              <a:defRPr sz="4800" b="1"/>
            </a:lvl5pPr>
            <a:lvl6pPr lvl="5">
              <a:lnSpc>
                <a:spcPct val="80000"/>
              </a:lnSpc>
              <a:spcBef>
                <a:spcPts val="0"/>
              </a:spcBef>
              <a:spcAft>
                <a:spcPts val="0"/>
              </a:spcAft>
              <a:buSzPts val="4800"/>
              <a:buFont typeface="Inter"/>
              <a:buNone/>
              <a:defRPr sz="4800" b="1"/>
            </a:lvl6pPr>
            <a:lvl7pPr lvl="6">
              <a:lnSpc>
                <a:spcPct val="80000"/>
              </a:lnSpc>
              <a:spcBef>
                <a:spcPts val="0"/>
              </a:spcBef>
              <a:spcAft>
                <a:spcPts val="0"/>
              </a:spcAft>
              <a:buSzPts val="4800"/>
              <a:buFont typeface="Inter"/>
              <a:buNone/>
              <a:defRPr sz="4800" b="1"/>
            </a:lvl7pPr>
            <a:lvl8pPr lvl="7">
              <a:lnSpc>
                <a:spcPct val="80000"/>
              </a:lnSpc>
              <a:spcBef>
                <a:spcPts val="0"/>
              </a:spcBef>
              <a:spcAft>
                <a:spcPts val="0"/>
              </a:spcAft>
              <a:buSzPts val="4800"/>
              <a:buFont typeface="Inter"/>
              <a:buNone/>
              <a:defRPr sz="4800" b="1"/>
            </a:lvl8pPr>
            <a:lvl9pPr lvl="8">
              <a:lnSpc>
                <a:spcPct val="80000"/>
              </a:lnSpc>
              <a:spcBef>
                <a:spcPts val="0"/>
              </a:spcBef>
              <a:spcAft>
                <a:spcPts val="0"/>
              </a:spcAft>
              <a:buSzPts val="4800"/>
              <a:buFont typeface="Inter"/>
              <a:buNone/>
              <a:defRPr sz="4800" b="1"/>
            </a:lvl9pPr>
          </a:lstStyle>
          <a:p>
            <a:endParaRPr/>
          </a:p>
        </p:txBody>
      </p:sp>
      <p:sp>
        <p:nvSpPr>
          <p:cNvPr id="168" name="Google Shape;168;p27"/>
          <p:cNvSpPr txBox="1">
            <a:spLocks noGrp="1"/>
          </p:cNvSpPr>
          <p:nvPr>
            <p:ph type="subTitle" idx="1"/>
          </p:nvPr>
        </p:nvSpPr>
        <p:spPr>
          <a:xfrm>
            <a:off x="467825" y="1857300"/>
            <a:ext cx="2151000" cy="7722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169" name="Google Shape;169;p27"/>
          <p:cNvSpPr txBox="1">
            <a:spLocks noGrp="1"/>
          </p:cNvSpPr>
          <p:nvPr>
            <p:ph type="body" idx="2"/>
          </p:nvPr>
        </p:nvSpPr>
        <p:spPr>
          <a:xfrm>
            <a:off x="391625" y="2271825"/>
            <a:ext cx="21510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170" name="Google Shape;170;p27"/>
          <p:cNvSpPr txBox="1">
            <a:spLocks noGrp="1"/>
          </p:cNvSpPr>
          <p:nvPr>
            <p:ph type="subTitle" idx="3"/>
          </p:nvPr>
        </p:nvSpPr>
        <p:spPr>
          <a:xfrm>
            <a:off x="3052450" y="1857300"/>
            <a:ext cx="2151000" cy="7722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171" name="Google Shape;171;p27"/>
          <p:cNvSpPr txBox="1">
            <a:spLocks noGrp="1"/>
          </p:cNvSpPr>
          <p:nvPr>
            <p:ph type="body" idx="4"/>
          </p:nvPr>
        </p:nvSpPr>
        <p:spPr>
          <a:xfrm>
            <a:off x="2976250" y="2271825"/>
            <a:ext cx="21510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172" name="Google Shape;172;p27"/>
          <p:cNvSpPr txBox="1">
            <a:spLocks noGrp="1"/>
          </p:cNvSpPr>
          <p:nvPr>
            <p:ph type="subTitle" idx="5"/>
          </p:nvPr>
        </p:nvSpPr>
        <p:spPr>
          <a:xfrm>
            <a:off x="5637075" y="1857300"/>
            <a:ext cx="2151000" cy="7722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173" name="Google Shape;173;p27"/>
          <p:cNvSpPr txBox="1">
            <a:spLocks noGrp="1"/>
          </p:cNvSpPr>
          <p:nvPr>
            <p:ph type="body" idx="6"/>
          </p:nvPr>
        </p:nvSpPr>
        <p:spPr>
          <a:xfrm>
            <a:off x="5560875" y="2271825"/>
            <a:ext cx="21510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174" name="Google Shape;174;p27"/>
          <p:cNvSpPr txBox="1">
            <a:spLocks noGrp="1"/>
          </p:cNvSpPr>
          <p:nvPr>
            <p:ph type="subTitle" idx="7"/>
          </p:nvPr>
        </p:nvSpPr>
        <p:spPr>
          <a:xfrm>
            <a:off x="467825" y="3075100"/>
            <a:ext cx="2151000" cy="7722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175" name="Google Shape;175;p27"/>
          <p:cNvSpPr txBox="1">
            <a:spLocks noGrp="1"/>
          </p:cNvSpPr>
          <p:nvPr>
            <p:ph type="body" idx="8"/>
          </p:nvPr>
        </p:nvSpPr>
        <p:spPr>
          <a:xfrm>
            <a:off x="391625" y="3489625"/>
            <a:ext cx="21510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176" name="Google Shape;176;p27"/>
          <p:cNvSpPr txBox="1">
            <a:spLocks noGrp="1"/>
          </p:cNvSpPr>
          <p:nvPr>
            <p:ph type="subTitle" idx="9"/>
          </p:nvPr>
        </p:nvSpPr>
        <p:spPr>
          <a:xfrm>
            <a:off x="3052450" y="3075100"/>
            <a:ext cx="2151000" cy="7722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177" name="Google Shape;177;p27"/>
          <p:cNvSpPr txBox="1">
            <a:spLocks noGrp="1"/>
          </p:cNvSpPr>
          <p:nvPr>
            <p:ph type="body" idx="13"/>
          </p:nvPr>
        </p:nvSpPr>
        <p:spPr>
          <a:xfrm>
            <a:off x="2976250" y="3489625"/>
            <a:ext cx="21510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178" name="Google Shape;178;p27"/>
          <p:cNvSpPr txBox="1">
            <a:spLocks noGrp="1"/>
          </p:cNvSpPr>
          <p:nvPr>
            <p:ph type="subTitle" idx="14"/>
          </p:nvPr>
        </p:nvSpPr>
        <p:spPr>
          <a:xfrm>
            <a:off x="5637075" y="3075100"/>
            <a:ext cx="2151000" cy="7722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179" name="Google Shape;179;p27"/>
          <p:cNvSpPr txBox="1">
            <a:spLocks noGrp="1"/>
          </p:cNvSpPr>
          <p:nvPr>
            <p:ph type="body" idx="15"/>
          </p:nvPr>
        </p:nvSpPr>
        <p:spPr>
          <a:xfrm>
            <a:off x="5560875" y="3489625"/>
            <a:ext cx="21510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180" name="Google Shape;180;p27"/>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dk1"/>
                </a:solidFill>
                <a:latin typeface="Inter Light"/>
                <a:ea typeface="Inter Light"/>
                <a:cs typeface="Inter Light"/>
                <a:sym typeface="Inter Light"/>
              </a:defRPr>
            </a:lvl1pPr>
            <a:lvl2pPr lvl="1" algn="ctr" rtl="0">
              <a:buNone/>
              <a:defRPr sz="800">
                <a:solidFill>
                  <a:schemeClr val="dk1"/>
                </a:solidFill>
                <a:latin typeface="Inter Light"/>
                <a:ea typeface="Inter Light"/>
                <a:cs typeface="Inter Light"/>
                <a:sym typeface="Inter Light"/>
              </a:defRPr>
            </a:lvl2pPr>
            <a:lvl3pPr lvl="2" algn="ctr" rtl="0">
              <a:buNone/>
              <a:defRPr sz="800">
                <a:solidFill>
                  <a:schemeClr val="dk1"/>
                </a:solidFill>
                <a:latin typeface="Inter Light"/>
                <a:ea typeface="Inter Light"/>
                <a:cs typeface="Inter Light"/>
                <a:sym typeface="Inter Light"/>
              </a:defRPr>
            </a:lvl3pPr>
            <a:lvl4pPr lvl="3" algn="ctr" rtl="0">
              <a:buNone/>
              <a:defRPr sz="800">
                <a:solidFill>
                  <a:schemeClr val="dk1"/>
                </a:solidFill>
                <a:latin typeface="Inter Light"/>
                <a:ea typeface="Inter Light"/>
                <a:cs typeface="Inter Light"/>
                <a:sym typeface="Inter Light"/>
              </a:defRPr>
            </a:lvl4pPr>
            <a:lvl5pPr lvl="4" algn="ctr" rtl="0">
              <a:buNone/>
              <a:defRPr sz="800">
                <a:solidFill>
                  <a:schemeClr val="dk1"/>
                </a:solidFill>
                <a:latin typeface="Inter Light"/>
                <a:ea typeface="Inter Light"/>
                <a:cs typeface="Inter Light"/>
                <a:sym typeface="Inter Light"/>
              </a:defRPr>
            </a:lvl5pPr>
            <a:lvl6pPr lvl="5" algn="ctr" rtl="0">
              <a:buNone/>
              <a:defRPr sz="800">
                <a:solidFill>
                  <a:schemeClr val="dk1"/>
                </a:solidFill>
                <a:latin typeface="Inter Light"/>
                <a:ea typeface="Inter Light"/>
                <a:cs typeface="Inter Light"/>
                <a:sym typeface="Inter Light"/>
              </a:defRPr>
            </a:lvl6pPr>
            <a:lvl7pPr lvl="6" algn="ctr" rtl="0">
              <a:buNone/>
              <a:defRPr sz="800">
                <a:solidFill>
                  <a:schemeClr val="dk1"/>
                </a:solidFill>
                <a:latin typeface="Inter Light"/>
                <a:ea typeface="Inter Light"/>
                <a:cs typeface="Inter Light"/>
                <a:sym typeface="Inter Light"/>
              </a:defRPr>
            </a:lvl7pPr>
            <a:lvl8pPr lvl="7" algn="ctr" rtl="0">
              <a:buNone/>
              <a:defRPr sz="800">
                <a:solidFill>
                  <a:schemeClr val="dk1"/>
                </a:solidFill>
                <a:latin typeface="Inter Light"/>
                <a:ea typeface="Inter Light"/>
                <a:cs typeface="Inter Light"/>
                <a:sym typeface="Inter Light"/>
              </a:defRPr>
            </a:lvl8pPr>
            <a:lvl9pPr lvl="8" algn="ctr" rtl="0">
              <a:buNone/>
              <a:defRPr sz="800">
                <a:solidFill>
                  <a:schemeClr val="dk1"/>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
        <p:nvSpPr>
          <p:cNvPr id="2" name="Google Shape;404;p56">
            <a:extLst>
              <a:ext uri="{FF2B5EF4-FFF2-40B4-BE49-F238E27FC236}">
                <a16:creationId xmlns:a16="http://schemas.microsoft.com/office/drawing/2014/main" id="{81142ABE-C9C4-2C6A-4959-18ED2A8D2051}"/>
              </a:ext>
            </a:extLst>
          </p:cNvPr>
          <p:cNvSpPr txBox="1"/>
          <p:nvPr userDrawn="1"/>
        </p:nvSpPr>
        <p:spPr>
          <a:xfrm>
            <a:off x="-69712" y="4949388"/>
            <a:ext cx="999874" cy="236972"/>
          </a:xfrm>
          <a:prstGeom prst="rect">
            <a:avLst/>
          </a:prstGeom>
          <a:noFill/>
          <a:ln>
            <a:noFill/>
          </a:ln>
        </p:spPr>
        <p:txBody>
          <a:bodyPr spcFirstLastPara="1" wrap="square" lIns="64000" tIns="64000" rIns="64000" bIns="64000" anchor="t" anchorCtr="0">
            <a:spAutoFit/>
          </a:bodyPr>
          <a:lstStyle/>
          <a:p>
            <a:pPr marL="0" lvl="0" indent="0" algn="ctr" rtl="0">
              <a:spcBef>
                <a:spcPts val="0"/>
              </a:spcBef>
              <a:spcAft>
                <a:spcPts val="0"/>
              </a:spcAft>
              <a:buNone/>
            </a:pPr>
            <a:r>
              <a:rPr lang="en" sz="700" dirty="0">
                <a:latin typeface="Inter"/>
                <a:ea typeface="Inter"/>
                <a:cs typeface="Inter"/>
                <a:sym typeface="Inter"/>
              </a:rPr>
              <a:t>Petromindo Survey</a:t>
            </a:r>
            <a:endParaRPr sz="700" dirty="0">
              <a:latin typeface="Inter"/>
              <a:ea typeface="Inter"/>
              <a:cs typeface="Inter"/>
              <a:sym typeface="Inter"/>
            </a:endParaRPr>
          </a:p>
        </p:txBody>
      </p:sp>
      <p:pic>
        <p:nvPicPr>
          <p:cNvPr id="4" name="Picture 3">
            <a:extLst>
              <a:ext uri="{FF2B5EF4-FFF2-40B4-BE49-F238E27FC236}">
                <a16:creationId xmlns:a16="http://schemas.microsoft.com/office/drawing/2014/main" id="{40A0895D-8D75-B5CA-EB49-ACCB9A4DC907}"/>
              </a:ext>
            </a:extLst>
          </p:cNvPr>
          <p:cNvPicPr>
            <a:picLocks noChangeAspect="1"/>
          </p:cNvPicPr>
          <p:nvPr userDrawn="1"/>
        </p:nvPicPr>
        <p:blipFill>
          <a:blip r:embed="rId2"/>
          <a:stretch>
            <a:fillRect/>
          </a:stretch>
        </p:blipFill>
        <p:spPr>
          <a:xfrm>
            <a:off x="7602551" y="29171"/>
            <a:ext cx="1525684" cy="327176"/>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Images">
  <p:cSld name="CUSTOM_1">
    <p:bg>
      <p:bgPr>
        <a:solidFill>
          <a:schemeClr val="dk2"/>
        </a:solidFill>
        <a:effectLst/>
      </p:bgPr>
    </p:bg>
    <p:spTree>
      <p:nvGrpSpPr>
        <p:cNvPr id="1" name="Shape 187"/>
        <p:cNvGrpSpPr/>
        <p:nvPr/>
      </p:nvGrpSpPr>
      <p:grpSpPr>
        <a:xfrm>
          <a:off x="0" y="0"/>
          <a:ext cx="0" cy="0"/>
          <a:chOff x="0" y="0"/>
          <a:chExt cx="0" cy="0"/>
        </a:xfrm>
      </p:grpSpPr>
      <p:sp>
        <p:nvSpPr>
          <p:cNvPr id="188" name="Google Shape;188;p29"/>
          <p:cNvSpPr>
            <a:spLocks noGrp="1"/>
          </p:cNvSpPr>
          <p:nvPr>
            <p:ph type="pic" idx="2"/>
          </p:nvPr>
        </p:nvSpPr>
        <p:spPr>
          <a:xfrm>
            <a:off x="211850" y="203250"/>
            <a:ext cx="4292400" cy="4737000"/>
          </a:xfrm>
          <a:prstGeom prst="roundRect">
            <a:avLst>
              <a:gd name="adj" fmla="val 3358"/>
            </a:avLst>
          </a:prstGeom>
          <a:noFill/>
          <a:ln>
            <a:noFill/>
          </a:ln>
        </p:spPr>
      </p:sp>
      <p:sp>
        <p:nvSpPr>
          <p:cNvPr id="189" name="Google Shape;189;p29"/>
          <p:cNvSpPr>
            <a:spLocks noGrp="1"/>
          </p:cNvSpPr>
          <p:nvPr>
            <p:ph type="pic" idx="3"/>
          </p:nvPr>
        </p:nvSpPr>
        <p:spPr>
          <a:xfrm>
            <a:off x="4639750" y="203250"/>
            <a:ext cx="4292400" cy="4737000"/>
          </a:xfrm>
          <a:prstGeom prst="roundRect">
            <a:avLst>
              <a:gd name="adj" fmla="val 3358"/>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e Competition">
  <p:cSld name="CUSTOM_2">
    <p:bg>
      <p:bgPr>
        <a:solidFill>
          <a:schemeClr val="lt1"/>
        </a:solidFill>
        <a:effectLst/>
      </p:bgPr>
    </p:bg>
    <p:spTree>
      <p:nvGrpSpPr>
        <p:cNvPr id="1" name="Shape 190"/>
        <p:cNvGrpSpPr/>
        <p:nvPr/>
      </p:nvGrpSpPr>
      <p:grpSpPr>
        <a:xfrm>
          <a:off x="0" y="0"/>
          <a:ext cx="0" cy="0"/>
          <a:chOff x="0" y="0"/>
          <a:chExt cx="0" cy="0"/>
        </a:xfrm>
      </p:grpSpPr>
      <p:sp>
        <p:nvSpPr>
          <p:cNvPr id="191" name="Google Shape;191;p30"/>
          <p:cNvSpPr>
            <a:spLocks noGrp="1"/>
          </p:cNvSpPr>
          <p:nvPr>
            <p:ph type="pic" idx="2"/>
          </p:nvPr>
        </p:nvSpPr>
        <p:spPr>
          <a:xfrm>
            <a:off x="4014725" y="557375"/>
            <a:ext cx="1374300" cy="1471500"/>
          </a:xfrm>
          <a:prstGeom prst="roundRect">
            <a:avLst>
              <a:gd name="adj" fmla="val 7582"/>
            </a:avLst>
          </a:prstGeom>
          <a:noFill/>
          <a:ln>
            <a:noFill/>
          </a:ln>
        </p:spPr>
      </p:sp>
      <p:sp>
        <p:nvSpPr>
          <p:cNvPr id="192" name="Google Shape;192;p30"/>
          <p:cNvSpPr>
            <a:spLocks noGrp="1"/>
          </p:cNvSpPr>
          <p:nvPr>
            <p:ph type="pic" idx="3"/>
          </p:nvPr>
        </p:nvSpPr>
        <p:spPr>
          <a:xfrm>
            <a:off x="5688575" y="557375"/>
            <a:ext cx="1374300" cy="1471500"/>
          </a:xfrm>
          <a:prstGeom prst="roundRect">
            <a:avLst>
              <a:gd name="adj" fmla="val 7582"/>
            </a:avLst>
          </a:prstGeom>
          <a:noFill/>
          <a:ln>
            <a:noFill/>
          </a:ln>
        </p:spPr>
      </p:sp>
      <p:sp>
        <p:nvSpPr>
          <p:cNvPr id="193" name="Google Shape;193;p30"/>
          <p:cNvSpPr>
            <a:spLocks noGrp="1"/>
          </p:cNvSpPr>
          <p:nvPr>
            <p:ph type="pic" idx="4"/>
          </p:nvPr>
        </p:nvSpPr>
        <p:spPr>
          <a:xfrm>
            <a:off x="7362425" y="557375"/>
            <a:ext cx="1374300" cy="1471500"/>
          </a:xfrm>
          <a:prstGeom prst="roundRect">
            <a:avLst>
              <a:gd name="adj" fmla="val 7582"/>
            </a:avLst>
          </a:prstGeom>
          <a:noFill/>
          <a:ln>
            <a:noFill/>
          </a:ln>
        </p:spPr>
      </p:sp>
      <p:sp>
        <p:nvSpPr>
          <p:cNvPr id="194" name="Google Shape;194;p30"/>
          <p:cNvSpPr>
            <a:spLocks noGrp="1"/>
          </p:cNvSpPr>
          <p:nvPr>
            <p:ph type="pic" idx="5"/>
          </p:nvPr>
        </p:nvSpPr>
        <p:spPr>
          <a:xfrm>
            <a:off x="4014725" y="2644475"/>
            <a:ext cx="1374300" cy="1471500"/>
          </a:xfrm>
          <a:prstGeom prst="roundRect">
            <a:avLst>
              <a:gd name="adj" fmla="val 7582"/>
            </a:avLst>
          </a:prstGeom>
          <a:noFill/>
          <a:ln>
            <a:noFill/>
          </a:ln>
        </p:spPr>
      </p:sp>
      <p:sp>
        <p:nvSpPr>
          <p:cNvPr id="195" name="Google Shape;195;p30"/>
          <p:cNvSpPr>
            <a:spLocks noGrp="1"/>
          </p:cNvSpPr>
          <p:nvPr>
            <p:ph type="pic" idx="6"/>
          </p:nvPr>
        </p:nvSpPr>
        <p:spPr>
          <a:xfrm>
            <a:off x="5688575" y="2644475"/>
            <a:ext cx="1374300" cy="1471500"/>
          </a:xfrm>
          <a:prstGeom prst="roundRect">
            <a:avLst>
              <a:gd name="adj" fmla="val 7582"/>
            </a:avLst>
          </a:prstGeom>
          <a:noFill/>
          <a:ln>
            <a:noFill/>
          </a:ln>
        </p:spPr>
      </p:sp>
      <p:sp>
        <p:nvSpPr>
          <p:cNvPr id="196" name="Google Shape;196;p30"/>
          <p:cNvSpPr>
            <a:spLocks noGrp="1"/>
          </p:cNvSpPr>
          <p:nvPr>
            <p:ph type="pic" idx="7"/>
          </p:nvPr>
        </p:nvSpPr>
        <p:spPr>
          <a:xfrm>
            <a:off x="7362425" y="2644475"/>
            <a:ext cx="1374300" cy="1471500"/>
          </a:xfrm>
          <a:prstGeom prst="roundRect">
            <a:avLst>
              <a:gd name="adj" fmla="val 7582"/>
            </a:avLst>
          </a:prstGeom>
          <a:noFill/>
          <a:ln>
            <a:noFill/>
          </a:ln>
        </p:spPr>
      </p:sp>
      <p:cxnSp>
        <p:nvCxnSpPr>
          <p:cNvPr id="197" name="Google Shape;197;p30"/>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198" name="Google Shape;198;p30"/>
          <p:cNvSpPr txBox="1">
            <a:spLocks noGrp="1"/>
          </p:cNvSpPr>
          <p:nvPr>
            <p:ph type="title"/>
          </p:nvPr>
        </p:nvSpPr>
        <p:spPr>
          <a:xfrm>
            <a:off x="452575" y="596800"/>
            <a:ext cx="3262500" cy="13596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sz="4800" b="1"/>
            </a:lvl2pPr>
            <a:lvl3pPr lvl="2">
              <a:lnSpc>
                <a:spcPct val="80000"/>
              </a:lnSpc>
              <a:spcBef>
                <a:spcPts val="0"/>
              </a:spcBef>
              <a:spcAft>
                <a:spcPts val="0"/>
              </a:spcAft>
              <a:buSzPts val="4800"/>
              <a:buFont typeface="Inter"/>
              <a:buNone/>
              <a:defRPr sz="4800" b="1"/>
            </a:lvl3pPr>
            <a:lvl4pPr lvl="3">
              <a:lnSpc>
                <a:spcPct val="80000"/>
              </a:lnSpc>
              <a:spcBef>
                <a:spcPts val="0"/>
              </a:spcBef>
              <a:spcAft>
                <a:spcPts val="0"/>
              </a:spcAft>
              <a:buSzPts val="4800"/>
              <a:buFont typeface="Inter"/>
              <a:buNone/>
              <a:defRPr sz="4800" b="1"/>
            </a:lvl4pPr>
            <a:lvl5pPr lvl="4">
              <a:lnSpc>
                <a:spcPct val="80000"/>
              </a:lnSpc>
              <a:spcBef>
                <a:spcPts val="0"/>
              </a:spcBef>
              <a:spcAft>
                <a:spcPts val="0"/>
              </a:spcAft>
              <a:buSzPts val="4800"/>
              <a:buFont typeface="Inter"/>
              <a:buNone/>
              <a:defRPr sz="4800" b="1"/>
            </a:lvl5pPr>
            <a:lvl6pPr lvl="5">
              <a:lnSpc>
                <a:spcPct val="80000"/>
              </a:lnSpc>
              <a:spcBef>
                <a:spcPts val="0"/>
              </a:spcBef>
              <a:spcAft>
                <a:spcPts val="0"/>
              </a:spcAft>
              <a:buSzPts val="4800"/>
              <a:buFont typeface="Inter"/>
              <a:buNone/>
              <a:defRPr sz="4800" b="1"/>
            </a:lvl6pPr>
            <a:lvl7pPr lvl="6">
              <a:lnSpc>
                <a:spcPct val="80000"/>
              </a:lnSpc>
              <a:spcBef>
                <a:spcPts val="0"/>
              </a:spcBef>
              <a:spcAft>
                <a:spcPts val="0"/>
              </a:spcAft>
              <a:buSzPts val="4800"/>
              <a:buFont typeface="Inter"/>
              <a:buNone/>
              <a:defRPr sz="4800" b="1"/>
            </a:lvl7pPr>
            <a:lvl8pPr lvl="7">
              <a:lnSpc>
                <a:spcPct val="80000"/>
              </a:lnSpc>
              <a:spcBef>
                <a:spcPts val="0"/>
              </a:spcBef>
              <a:spcAft>
                <a:spcPts val="0"/>
              </a:spcAft>
              <a:buSzPts val="4800"/>
              <a:buFont typeface="Inter"/>
              <a:buNone/>
              <a:defRPr sz="4800" b="1"/>
            </a:lvl8pPr>
            <a:lvl9pPr lvl="8">
              <a:lnSpc>
                <a:spcPct val="80000"/>
              </a:lnSpc>
              <a:spcBef>
                <a:spcPts val="0"/>
              </a:spcBef>
              <a:spcAft>
                <a:spcPts val="0"/>
              </a:spcAft>
              <a:buSzPts val="4800"/>
              <a:buFont typeface="Inter"/>
              <a:buNone/>
              <a:defRPr sz="4800" b="1"/>
            </a:lvl9pPr>
          </a:lstStyle>
          <a:p>
            <a:endParaRPr/>
          </a:p>
        </p:txBody>
      </p:sp>
      <p:sp>
        <p:nvSpPr>
          <p:cNvPr id="199" name="Google Shape;199;p30"/>
          <p:cNvSpPr txBox="1">
            <a:spLocks noGrp="1"/>
          </p:cNvSpPr>
          <p:nvPr>
            <p:ph type="subTitle" idx="1"/>
          </p:nvPr>
        </p:nvSpPr>
        <p:spPr>
          <a:xfrm>
            <a:off x="452575" y="1956400"/>
            <a:ext cx="2616000" cy="6273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200" name="Google Shape;200;p30"/>
          <p:cNvSpPr txBox="1">
            <a:spLocks noGrp="1"/>
          </p:cNvSpPr>
          <p:nvPr>
            <p:ph type="body" idx="8"/>
          </p:nvPr>
        </p:nvSpPr>
        <p:spPr>
          <a:xfrm>
            <a:off x="467825" y="2583700"/>
            <a:ext cx="32472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201" name="Google Shape;201;p30"/>
          <p:cNvSpPr txBox="1">
            <a:spLocks noGrp="1"/>
          </p:cNvSpPr>
          <p:nvPr>
            <p:ph type="subTitle" idx="9"/>
          </p:nvPr>
        </p:nvSpPr>
        <p:spPr>
          <a:xfrm>
            <a:off x="4014725" y="2028875"/>
            <a:ext cx="1374300" cy="6273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a:endParaRPr/>
          </a:p>
        </p:txBody>
      </p:sp>
      <p:sp>
        <p:nvSpPr>
          <p:cNvPr id="202" name="Google Shape;202;p30"/>
          <p:cNvSpPr txBox="1">
            <a:spLocks noGrp="1"/>
          </p:cNvSpPr>
          <p:nvPr>
            <p:ph type="subTitle" idx="13"/>
          </p:nvPr>
        </p:nvSpPr>
        <p:spPr>
          <a:xfrm>
            <a:off x="5688575" y="2028875"/>
            <a:ext cx="1374300" cy="6273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a:endParaRPr/>
          </a:p>
        </p:txBody>
      </p:sp>
      <p:sp>
        <p:nvSpPr>
          <p:cNvPr id="203" name="Google Shape;203;p30"/>
          <p:cNvSpPr txBox="1">
            <a:spLocks noGrp="1"/>
          </p:cNvSpPr>
          <p:nvPr>
            <p:ph type="subTitle" idx="14"/>
          </p:nvPr>
        </p:nvSpPr>
        <p:spPr>
          <a:xfrm>
            <a:off x="7362425" y="2028875"/>
            <a:ext cx="1374300" cy="6273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a:endParaRPr/>
          </a:p>
        </p:txBody>
      </p:sp>
      <p:sp>
        <p:nvSpPr>
          <p:cNvPr id="204" name="Google Shape;204;p30"/>
          <p:cNvSpPr txBox="1">
            <a:spLocks noGrp="1"/>
          </p:cNvSpPr>
          <p:nvPr>
            <p:ph type="subTitle" idx="15"/>
          </p:nvPr>
        </p:nvSpPr>
        <p:spPr>
          <a:xfrm>
            <a:off x="4014725" y="4067725"/>
            <a:ext cx="1374300" cy="6273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a:endParaRPr/>
          </a:p>
        </p:txBody>
      </p:sp>
      <p:sp>
        <p:nvSpPr>
          <p:cNvPr id="205" name="Google Shape;205;p30"/>
          <p:cNvSpPr txBox="1">
            <a:spLocks noGrp="1"/>
          </p:cNvSpPr>
          <p:nvPr>
            <p:ph type="subTitle" idx="16"/>
          </p:nvPr>
        </p:nvSpPr>
        <p:spPr>
          <a:xfrm>
            <a:off x="5688575" y="4067725"/>
            <a:ext cx="1374300" cy="6273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a:endParaRPr/>
          </a:p>
        </p:txBody>
      </p:sp>
      <p:sp>
        <p:nvSpPr>
          <p:cNvPr id="206" name="Google Shape;206;p30"/>
          <p:cNvSpPr txBox="1">
            <a:spLocks noGrp="1"/>
          </p:cNvSpPr>
          <p:nvPr>
            <p:ph type="subTitle" idx="17"/>
          </p:nvPr>
        </p:nvSpPr>
        <p:spPr>
          <a:xfrm>
            <a:off x="7362425" y="4067725"/>
            <a:ext cx="1374300" cy="6273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a:endParaRPr/>
          </a:p>
        </p:txBody>
      </p:sp>
      <p:sp>
        <p:nvSpPr>
          <p:cNvPr id="207" name="Google Shape;207;p30"/>
          <p:cNvSpPr/>
          <p:nvPr/>
        </p:nvSpPr>
        <p:spPr>
          <a:xfrm>
            <a:off x="603475" y="4749800"/>
            <a:ext cx="768000" cy="190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208" name="Google Shape;208;p30"/>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dk1"/>
                </a:solidFill>
                <a:latin typeface="Inter Light"/>
                <a:ea typeface="Inter Light"/>
                <a:cs typeface="Inter Light"/>
                <a:sym typeface="Inter Light"/>
              </a:defRPr>
            </a:lvl1pPr>
            <a:lvl2pPr lvl="1" algn="ctr" rtl="0">
              <a:buNone/>
              <a:defRPr sz="800">
                <a:solidFill>
                  <a:schemeClr val="dk1"/>
                </a:solidFill>
                <a:latin typeface="Inter Light"/>
                <a:ea typeface="Inter Light"/>
                <a:cs typeface="Inter Light"/>
                <a:sym typeface="Inter Light"/>
              </a:defRPr>
            </a:lvl2pPr>
            <a:lvl3pPr lvl="2" algn="ctr" rtl="0">
              <a:buNone/>
              <a:defRPr sz="800">
                <a:solidFill>
                  <a:schemeClr val="dk1"/>
                </a:solidFill>
                <a:latin typeface="Inter Light"/>
                <a:ea typeface="Inter Light"/>
                <a:cs typeface="Inter Light"/>
                <a:sym typeface="Inter Light"/>
              </a:defRPr>
            </a:lvl3pPr>
            <a:lvl4pPr lvl="3" algn="ctr" rtl="0">
              <a:buNone/>
              <a:defRPr sz="800">
                <a:solidFill>
                  <a:schemeClr val="dk1"/>
                </a:solidFill>
                <a:latin typeface="Inter Light"/>
                <a:ea typeface="Inter Light"/>
                <a:cs typeface="Inter Light"/>
                <a:sym typeface="Inter Light"/>
              </a:defRPr>
            </a:lvl4pPr>
            <a:lvl5pPr lvl="4" algn="ctr" rtl="0">
              <a:buNone/>
              <a:defRPr sz="800">
                <a:solidFill>
                  <a:schemeClr val="dk1"/>
                </a:solidFill>
                <a:latin typeface="Inter Light"/>
                <a:ea typeface="Inter Light"/>
                <a:cs typeface="Inter Light"/>
                <a:sym typeface="Inter Light"/>
              </a:defRPr>
            </a:lvl5pPr>
            <a:lvl6pPr lvl="5" algn="ctr" rtl="0">
              <a:buNone/>
              <a:defRPr sz="800">
                <a:solidFill>
                  <a:schemeClr val="dk1"/>
                </a:solidFill>
                <a:latin typeface="Inter Light"/>
                <a:ea typeface="Inter Light"/>
                <a:cs typeface="Inter Light"/>
                <a:sym typeface="Inter Light"/>
              </a:defRPr>
            </a:lvl6pPr>
            <a:lvl7pPr lvl="6" algn="ctr" rtl="0">
              <a:buNone/>
              <a:defRPr sz="800">
                <a:solidFill>
                  <a:schemeClr val="dk1"/>
                </a:solidFill>
                <a:latin typeface="Inter Light"/>
                <a:ea typeface="Inter Light"/>
                <a:cs typeface="Inter Light"/>
                <a:sym typeface="Inter Light"/>
              </a:defRPr>
            </a:lvl7pPr>
            <a:lvl8pPr lvl="7" algn="ctr" rtl="0">
              <a:buNone/>
              <a:defRPr sz="800">
                <a:solidFill>
                  <a:schemeClr val="dk1"/>
                </a:solidFill>
                <a:latin typeface="Inter Light"/>
                <a:ea typeface="Inter Light"/>
                <a:cs typeface="Inter Light"/>
                <a:sym typeface="Inter Light"/>
              </a:defRPr>
            </a:lvl8pPr>
            <a:lvl9pPr lvl="8" algn="ctr" rtl="0">
              <a:buNone/>
              <a:defRPr sz="800">
                <a:solidFill>
                  <a:schemeClr val="dk1"/>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
        <p:nvSpPr>
          <p:cNvPr id="209" name="Google Shape;209;p30"/>
          <p:cNvSpPr/>
          <p:nvPr/>
        </p:nvSpPr>
        <p:spPr>
          <a:xfrm>
            <a:off x="1644650" y="4749800"/>
            <a:ext cx="768000" cy="190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Image Gallery">
  <p:cSld name="CUSTOM_1_1">
    <p:bg>
      <p:bgPr>
        <a:solidFill>
          <a:schemeClr val="dk2"/>
        </a:solidFill>
        <a:effectLst/>
      </p:bgPr>
    </p:bg>
    <p:spTree>
      <p:nvGrpSpPr>
        <p:cNvPr id="1" name="Shape 210"/>
        <p:cNvGrpSpPr/>
        <p:nvPr/>
      </p:nvGrpSpPr>
      <p:grpSpPr>
        <a:xfrm>
          <a:off x="0" y="0"/>
          <a:ext cx="0" cy="0"/>
          <a:chOff x="0" y="0"/>
          <a:chExt cx="0" cy="0"/>
        </a:xfrm>
      </p:grpSpPr>
      <p:sp>
        <p:nvSpPr>
          <p:cNvPr id="211" name="Google Shape;211;p31"/>
          <p:cNvSpPr>
            <a:spLocks noGrp="1"/>
          </p:cNvSpPr>
          <p:nvPr>
            <p:ph type="pic" idx="2"/>
          </p:nvPr>
        </p:nvSpPr>
        <p:spPr>
          <a:xfrm>
            <a:off x="228625" y="592625"/>
            <a:ext cx="2205000" cy="1215600"/>
          </a:xfrm>
          <a:prstGeom prst="roundRect">
            <a:avLst>
              <a:gd name="adj" fmla="val 3655"/>
            </a:avLst>
          </a:prstGeom>
          <a:noFill/>
          <a:ln>
            <a:noFill/>
          </a:ln>
        </p:spPr>
      </p:sp>
      <p:sp>
        <p:nvSpPr>
          <p:cNvPr id="212" name="Google Shape;212;p31"/>
          <p:cNvSpPr>
            <a:spLocks noGrp="1"/>
          </p:cNvSpPr>
          <p:nvPr>
            <p:ph type="pic" idx="3"/>
          </p:nvPr>
        </p:nvSpPr>
        <p:spPr>
          <a:xfrm>
            <a:off x="3931925" y="592625"/>
            <a:ext cx="2205000" cy="1215600"/>
          </a:xfrm>
          <a:prstGeom prst="roundRect">
            <a:avLst>
              <a:gd name="adj" fmla="val 3655"/>
            </a:avLst>
          </a:prstGeom>
          <a:noFill/>
          <a:ln>
            <a:noFill/>
          </a:ln>
        </p:spPr>
      </p:sp>
      <p:sp>
        <p:nvSpPr>
          <p:cNvPr id="213" name="Google Shape;213;p31"/>
          <p:cNvSpPr>
            <a:spLocks noGrp="1"/>
          </p:cNvSpPr>
          <p:nvPr>
            <p:ph type="pic" idx="4"/>
          </p:nvPr>
        </p:nvSpPr>
        <p:spPr>
          <a:xfrm>
            <a:off x="7635600" y="592625"/>
            <a:ext cx="1135200" cy="1215600"/>
          </a:xfrm>
          <a:prstGeom prst="roundRect">
            <a:avLst>
              <a:gd name="adj" fmla="val 3655"/>
            </a:avLst>
          </a:prstGeom>
          <a:noFill/>
          <a:ln>
            <a:noFill/>
          </a:ln>
        </p:spPr>
      </p:sp>
      <p:sp>
        <p:nvSpPr>
          <p:cNvPr id="214" name="Google Shape;214;p31"/>
          <p:cNvSpPr>
            <a:spLocks noGrp="1"/>
          </p:cNvSpPr>
          <p:nvPr>
            <p:ph type="pic" idx="5"/>
          </p:nvPr>
        </p:nvSpPr>
        <p:spPr>
          <a:xfrm>
            <a:off x="2575300" y="593225"/>
            <a:ext cx="1215000" cy="1215000"/>
          </a:xfrm>
          <a:prstGeom prst="ellipse">
            <a:avLst/>
          </a:prstGeom>
          <a:noFill/>
          <a:ln>
            <a:noFill/>
          </a:ln>
        </p:spPr>
      </p:sp>
      <p:sp>
        <p:nvSpPr>
          <p:cNvPr id="215" name="Google Shape;215;p31"/>
          <p:cNvSpPr>
            <a:spLocks noGrp="1"/>
          </p:cNvSpPr>
          <p:nvPr>
            <p:ph type="pic" idx="6"/>
          </p:nvPr>
        </p:nvSpPr>
        <p:spPr>
          <a:xfrm>
            <a:off x="6278800" y="593225"/>
            <a:ext cx="1215000" cy="1215000"/>
          </a:xfrm>
          <a:prstGeom prst="ellipse">
            <a:avLst/>
          </a:prstGeom>
          <a:noFill/>
          <a:ln>
            <a:noFill/>
          </a:ln>
        </p:spPr>
      </p:sp>
      <p:sp>
        <p:nvSpPr>
          <p:cNvPr id="216" name="Google Shape;216;p31"/>
          <p:cNvSpPr>
            <a:spLocks noGrp="1"/>
          </p:cNvSpPr>
          <p:nvPr>
            <p:ph type="pic" idx="7"/>
          </p:nvPr>
        </p:nvSpPr>
        <p:spPr>
          <a:xfrm>
            <a:off x="228613" y="1964250"/>
            <a:ext cx="1215000" cy="1215000"/>
          </a:xfrm>
          <a:prstGeom prst="ellipse">
            <a:avLst/>
          </a:prstGeom>
          <a:noFill/>
          <a:ln>
            <a:noFill/>
          </a:ln>
        </p:spPr>
      </p:sp>
      <p:sp>
        <p:nvSpPr>
          <p:cNvPr id="217" name="Google Shape;217;p31"/>
          <p:cNvSpPr>
            <a:spLocks noGrp="1"/>
          </p:cNvSpPr>
          <p:nvPr>
            <p:ph type="pic" idx="8"/>
          </p:nvPr>
        </p:nvSpPr>
        <p:spPr>
          <a:xfrm>
            <a:off x="1545425" y="1963950"/>
            <a:ext cx="2205000" cy="1215600"/>
          </a:xfrm>
          <a:prstGeom prst="roundRect">
            <a:avLst>
              <a:gd name="adj" fmla="val 3655"/>
            </a:avLst>
          </a:prstGeom>
          <a:noFill/>
          <a:ln>
            <a:noFill/>
          </a:ln>
        </p:spPr>
      </p:sp>
      <p:sp>
        <p:nvSpPr>
          <p:cNvPr id="218" name="Google Shape;218;p31"/>
          <p:cNvSpPr>
            <a:spLocks noGrp="1"/>
          </p:cNvSpPr>
          <p:nvPr>
            <p:ph type="pic" idx="9"/>
          </p:nvPr>
        </p:nvSpPr>
        <p:spPr>
          <a:xfrm>
            <a:off x="3932063" y="1963950"/>
            <a:ext cx="1135200" cy="1215600"/>
          </a:xfrm>
          <a:prstGeom prst="roundRect">
            <a:avLst>
              <a:gd name="adj" fmla="val 3655"/>
            </a:avLst>
          </a:prstGeom>
          <a:noFill/>
          <a:ln>
            <a:noFill/>
          </a:ln>
        </p:spPr>
      </p:sp>
      <p:sp>
        <p:nvSpPr>
          <p:cNvPr id="219" name="Google Shape;219;p31"/>
          <p:cNvSpPr>
            <a:spLocks noGrp="1"/>
          </p:cNvSpPr>
          <p:nvPr>
            <p:ph type="pic" idx="13"/>
          </p:nvPr>
        </p:nvSpPr>
        <p:spPr>
          <a:xfrm>
            <a:off x="5248888" y="1963950"/>
            <a:ext cx="2205000" cy="1215600"/>
          </a:xfrm>
          <a:prstGeom prst="roundRect">
            <a:avLst>
              <a:gd name="adj" fmla="val 3655"/>
            </a:avLst>
          </a:prstGeom>
          <a:noFill/>
          <a:ln>
            <a:noFill/>
          </a:ln>
        </p:spPr>
      </p:sp>
      <p:sp>
        <p:nvSpPr>
          <p:cNvPr id="220" name="Google Shape;220;p31"/>
          <p:cNvSpPr>
            <a:spLocks noGrp="1"/>
          </p:cNvSpPr>
          <p:nvPr>
            <p:ph type="pic" idx="14"/>
          </p:nvPr>
        </p:nvSpPr>
        <p:spPr>
          <a:xfrm>
            <a:off x="7555713" y="1964250"/>
            <a:ext cx="1215000" cy="1215000"/>
          </a:xfrm>
          <a:prstGeom prst="ellipse">
            <a:avLst/>
          </a:prstGeom>
          <a:noFill/>
          <a:ln>
            <a:noFill/>
          </a:ln>
        </p:spPr>
      </p:sp>
      <p:sp>
        <p:nvSpPr>
          <p:cNvPr id="221" name="Google Shape;221;p31"/>
          <p:cNvSpPr>
            <a:spLocks noGrp="1"/>
          </p:cNvSpPr>
          <p:nvPr>
            <p:ph type="pic" idx="15"/>
          </p:nvPr>
        </p:nvSpPr>
        <p:spPr>
          <a:xfrm>
            <a:off x="228625" y="3335275"/>
            <a:ext cx="2205000" cy="1215600"/>
          </a:xfrm>
          <a:prstGeom prst="roundRect">
            <a:avLst>
              <a:gd name="adj" fmla="val 3655"/>
            </a:avLst>
          </a:prstGeom>
          <a:noFill/>
          <a:ln>
            <a:noFill/>
          </a:ln>
        </p:spPr>
      </p:sp>
      <p:sp>
        <p:nvSpPr>
          <p:cNvPr id="222" name="Google Shape;222;p31"/>
          <p:cNvSpPr>
            <a:spLocks noGrp="1"/>
          </p:cNvSpPr>
          <p:nvPr>
            <p:ph type="pic" idx="16"/>
          </p:nvPr>
        </p:nvSpPr>
        <p:spPr>
          <a:xfrm>
            <a:off x="3931925" y="3335275"/>
            <a:ext cx="2205000" cy="1215600"/>
          </a:xfrm>
          <a:prstGeom prst="roundRect">
            <a:avLst>
              <a:gd name="adj" fmla="val 3655"/>
            </a:avLst>
          </a:prstGeom>
          <a:noFill/>
          <a:ln>
            <a:noFill/>
          </a:ln>
        </p:spPr>
      </p:sp>
      <p:sp>
        <p:nvSpPr>
          <p:cNvPr id="223" name="Google Shape;223;p31"/>
          <p:cNvSpPr>
            <a:spLocks noGrp="1"/>
          </p:cNvSpPr>
          <p:nvPr>
            <p:ph type="pic" idx="17"/>
          </p:nvPr>
        </p:nvSpPr>
        <p:spPr>
          <a:xfrm>
            <a:off x="7635600" y="3335275"/>
            <a:ext cx="1135200" cy="1215600"/>
          </a:xfrm>
          <a:prstGeom prst="roundRect">
            <a:avLst>
              <a:gd name="adj" fmla="val 3655"/>
            </a:avLst>
          </a:prstGeom>
          <a:noFill/>
          <a:ln>
            <a:noFill/>
          </a:ln>
        </p:spPr>
      </p:sp>
      <p:sp>
        <p:nvSpPr>
          <p:cNvPr id="224" name="Google Shape;224;p31"/>
          <p:cNvSpPr>
            <a:spLocks noGrp="1"/>
          </p:cNvSpPr>
          <p:nvPr>
            <p:ph type="pic" idx="18"/>
          </p:nvPr>
        </p:nvSpPr>
        <p:spPr>
          <a:xfrm>
            <a:off x="2575300" y="3335875"/>
            <a:ext cx="1215000" cy="1215000"/>
          </a:xfrm>
          <a:prstGeom prst="ellipse">
            <a:avLst/>
          </a:prstGeom>
          <a:noFill/>
          <a:ln>
            <a:noFill/>
          </a:ln>
        </p:spPr>
      </p:sp>
      <p:sp>
        <p:nvSpPr>
          <p:cNvPr id="225" name="Google Shape;225;p31"/>
          <p:cNvSpPr>
            <a:spLocks noGrp="1"/>
          </p:cNvSpPr>
          <p:nvPr>
            <p:ph type="pic" idx="19"/>
          </p:nvPr>
        </p:nvSpPr>
        <p:spPr>
          <a:xfrm>
            <a:off x="6278800" y="3335875"/>
            <a:ext cx="1215000" cy="1215000"/>
          </a:xfrm>
          <a:prstGeom prst="ellipse">
            <a:avLst/>
          </a:prstGeom>
          <a:noFill/>
          <a:ln>
            <a:noFill/>
          </a:ln>
        </p:spPr>
      </p:sp>
      <p:sp>
        <p:nvSpPr>
          <p:cNvPr id="226" name="Google Shape;226;p31"/>
          <p:cNvSpPr txBox="1"/>
          <p:nvPr/>
        </p:nvSpPr>
        <p:spPr>
          <a:xfrm>
            <a:off x="420872" y="203200"/>
            <a:ext cx="42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227" name="Google Shape;227;p31"/>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p:cSld name="TITLE_4">
    <p:spTree>
      <p:nvGrpSpPr>
        <p:cNvPr id="1" name="Shape 228"/>
        <p:cNvGrpSpPr/>
        <p:nvPr/>
      </p:nvGrpSpPr>
      <p:grpSpPr>
        <a:xfrm>
          <a:off x="0" y="0"/>
          <a:ext cx="0" cy="0"/>
          <a:chOff x="0" y="0"/>
          <a:chExt cx="0" cy="0"/>
        </a:xfrm>
      </p:grpSpPr>
      <p:sp>
        <p:nvSpPr>
          <p:cNvPr id="229" name="Google Shape;229;p3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30" name="Google Shape;230;p3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
        <p:nvSpPr>
          <p:cNvPr id="231" name="Google Shape;231;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232"/>
        <p:cNvGrpSpPr/>
        <p:nvPr/>
      </p:nvGrpSpPr>
      <p:grpSpPr>
        <a:xfrm>
          <a:off x="0" y="0"/>
          <a:ext cx="0" cy="0"/>
          <a:chOff x="0" y="0"/>
          <a:chExt cx="0" cy="0"/>
        </a:xfrm>
      </p:grpSpPr>
      <p:sp>
        <p:nvSpPr>
          <p:cNvPr id="233" name="Google Shape;233;p3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34" name="Google Shape;234;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p:cSld name="TITLE_AND_BODY_1">
    <p:spTree>
      <p:nvGrpSpPr>
        <p:cNvPr id="1" name="Shape 235"/>
        <p:cNvGrpSpPr/>
        <p:nvPr/>
      </p:nvGrpSpPr>
      <p:grpSpPr>
        <a:xfrm>
          <a:off x="0" y="0"/>
          <a:ext cx="0" cy="0"/>
          <a:chOff x="0" y="0"/>
          <a:chExt cx="0" cy="0"/>
        </a:xfrm>
      </p:grpSpPr>
      <p:sp>
        <p:nvSpPr>
          <p:cNvPr id="236" name="Google Shape;236;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7" name="Google Shape;237;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38" name="Google Shape;238;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p:cSld name="TITLE_AND_TWO_COLUMNS_1">
    <p:spTree>
      <p:nvGrpSpPr>
        <p:cNvPr id="1" name="Shape 239"/>
        <p:cNvGrpSpPr/>
        <p:nvPr/>
      </p:nvGrpSpPr>
      <p:grpSpPr>
        <a:xfrm>
          <a:off x="0" y="0"/>
          <a:ext cx="0" cy="0"/>
          <a:chOff x="0" y="0"/>
          <a:chExt cx="0" cy="0"/>
        </a:xfrm>
      </p:grpSpPr>
      <p:sp>
        <p:nvSpPr>
          <p:cNvPr id="240" name="Google Shape;240;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41" name="Google Shape;241;p3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42" name="Google Shape;242;p3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43" name="Google Shape;243;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_ONLY_1">
    <p:spTree>
      <p:nvGrpSpPr>
        <p:cNvPr id="1" name="Shape 244"/>
        <p:cNvGrpSpPr/>
        <p:nvPr/>
      </p:nvGrpSpPr>
      <p:grpSpPr>
        <a:xfrm>
          <a:off x="0" y="0"/>
          <a:ext cx="0" cy="0"/>
          <a:chOff x="0" y="0"/>
          <a:chExt cx="0" cy="0"/>
        </a:xfrm>
      </p:grpSpPr>
      <p:sp>
        <p:nvSpPr>
          <p:cNvPr id="245" name="Google Shape;245;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46" name="Google Shape;246;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ne column text">
  <p:cSld name="ONE_COLUMN_TEXT_1">
    <p:spTree>
      <p:nvGrpSpPr>
        <p:cNvPr id="1" name="Shape 247"/>
        <p:cNvGrpSpPr/>
        <p:nvPr/>
      </p:nvGrpSpPr>
      <p:grpSpPr>
        <a:xfrm>
          <a:off x="0" y="0"/>
          <a:ext cx="0" cy="0"/>
          <a:chOff x="0" y="0"/>
          <a:chExt cx="0" cy="0"/>
        </a:xfrm>
      </p:grpSpPr>
      <p:sp>
        <p:nvSpPr>
          <p:cNvPr id="248" name="Google Shape;248;p3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49" name="Google Shape;249;p3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50" name="Google Shape;250;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p:cSld name="MAIN_POINT_1">
    <p:spTree>
      <p:nvGrpSpPr>
        <p:cNvPr id="1" name="Shape 251"/>
        <p:cNvGrpSpPr/>
        <p:nvPr/>
      </p:nvGrpSpPr>
      <p:grpSpPr>
        <a:xfrm>
          <a:off x="0" y="0"/>
          <a:ext cx="0" cy="0"/>
          <a:chOff x="0" y="0"/>
          <a:chExt cx="0" cy="0"/>
        </a:xfrm>
      </p:grpSpPr>
      <p:sp>
        <p:nvSpPr>
          <p:cNvPr id="252" name="Google Shape;252;p3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53" name="Google Shape;253;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_1_1">
    <p:spTree>
      <p:nvGrpSpPr>
        <p:cNvPr id="1" name="Shape 254"/>
        <p:cNvGrpSpPr/>
        <p:nvPr/>
      </p:nvGrpSpPr>
      <p:grpSpPr>
        <a:xfrm>
          <a:off x="0" y="0"/>
          <a:ext cx="0" cy="0"/>
          <a:chOff x="0" y="0"/>
          <a:chExt cx="0" cy="0"/>
        </a:xfrm>
      </p:grpSpPr>
      <p:sp>
        <p:nvSpPr>
          <p:cNvPr id="255" name="Google Shape;255;p3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257" name="Google Shape;257;p3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58" name="Google Shape;258;p3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59" name="Google Shape;259;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
  <p:cSld name="CAPTION_ONLY_1">
    <p:spTree>
      <p:nvGrpSpPr>
        <p:cNvPr id="1" name="Shape 260"/>
        <p:cNvGrpSpPr/>
        <p:nvPr/>
      </p:nvGrpSpPr>
      <p:grpSpPr>
        <a:xfrm>
          <a:off x="0" y="0"/>
          <a:ext cx="0" cy="0"/>
          <a:chOff x="0" y="0"/>
          <a:chExt cx="0" cy="0"/>
        </a:xfrm>
      </p:grpSpPr>
      <p:sp>
        <p:nvSpPr>
          <p:cNvPr id="261" name="Google Shape;261;p4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200"/>
              <a:buNone/>
              <a:defRPr/>
            </a:lvl1pPr>
          </a:lstStyle>
          <a:p>
            <a:endParaRPr/>
          </a:p>
        </p:txBody>
      </p:sp>
      <p:sp>
        <p:nvSpPr>
          <p:cNvPr id="262" name="Google Shape;262;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number">
  <p:cSld name="BIG_NUMBER_1">
    <p:spTree>
      <p:nvGrpSpPr>
        <p:cNvPr id="1" name="Shape 263"/>
        <p:cNvGrpSpPr/>
        <p:nvPr/>
      </p:nvGrpSpPr>
      <p:grpSpPr>
        <a:xfrm>
          <a:off x="0" y="0"/>
          <a:ext cx="0" cy="0"/>
          <a:chOff x="0" y="0"/>
          <a:chExt cx="0" cy="0"/>
        </a:xfrm>
      </p:grpSpPr>
      <p:sp>
        <p:nvSpPr>
          <p:cNvPr id="264" name="Google Shape;264;p4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65" name="Google Shape;265;p4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04800" algn="ctr">
              <a:spcBef>
                <a:spcPts val="0"/>
              </a:spcBef>
              <a:spcAft>
                <a:spcPts val="0"/>
              </a:spcAft>
              <a:buSzPts val="1200"/>
              <a:buChar char="●"/>
              <a:defRPr/>
            </a:lvl1pPr>
            <a:lvl2pPr marL="914400" lvl="1" indent="-304800" algn="ctr">
              <a:spcBef>
                <a:spcPts val="0"/>
              </a:spcBef>
              <a:spcAft>
                <a:spcPts val="0"/>
              </a:spcAft>
              <a:buSzPts val="1200"/>
              <a:buChar char="○"/>
              <a:defRPr/>
            </a:lvl2pPr>
            <a:lvl3pPr marL="1371600" lvl="2" indent="-304800" algn="ctr">
              <a:spcBef>
                <a:spcPts val="0"/>
              </a:spcBef>
              <a:spcAft>
                <a:spcPts val="0"/>
              </a:spcAft>
              <a:buSzPts val="1200"/>
              <a:buChar char="■"/>
              <a:defRPr/>
            </a:lvl3pPr>
            <a:lvl4pPr marL="1828800" lvl="3" indent="-304800" algn="ctr">
              <a:spcBef>
                <a:spcPts val="0"/>
              </a:spcBef>
              <a:spcAft>
                <a:spcPts val="0"/>
              </a:spcAft>
              <a:buSzPts val="1200"/>
              <a:buChar char="●"/>
              <a:defRPr/>
            </a:lvl4pPr>
            <a:lvl5pPr marL="2286000" lvl="4" indent="-304800" algn="ctr">
              <a:spcBef>
                <a:spcPts val="0"/>
              </a:spcBef>
              <a:spcAft>
                <a:spcPts val="0"/>
              </a:spcAft>
              <a:buSzPts val="1200"/>
              <a:buChar char="○"/>
              <a:defRPr/>
            </a:lvl5pPr>
            <a:lvl6pPr marL="2743200" lvl="5" indent="-304800" algn="ctr">
              <a:spcBef>
                <a:spcPts val="0"/>
              </a:spcBef>
              <a:spcAft>
                <a:spcPts val="0"/>
              </a:spcAft>
              <a:buSzPts val="1200"/>
              <a:buChar char="■"/>
              <a:defRPr/>
            </a:lvl6pPr>
            <a:lvl7pPr marL="3200400" lvl="6" indent="-304800" algn="ctr">
              <a:spcBef>
                <a:spcPts val="0"/>
              </a:spcBef>
              <a:spcAft>
                <a:spcPts val="0"/>
              </a:spcAft>
              <a:buSzPts val="1200"/>
              <a:buChar char="●"/>
              <a:defRPr/>
            </a:lvl7pPr>
            <a:lvl8pPr marL="3657600" lvl="7" indent="-304800" algn="ctr">
              <a:spcBef>
                <a:spcPts val="0"/>
              </a:spcBef>
              <a:spcAft>
                <a:spcPts val="0"/>
              </a:spcAft>
              <a:buSzPts val="1200"/>
              <a:buChar char="○"/>
              <a:defRPr/>
            </a:lvl8pPr>
            <a:lvl9pPr marL="4114800" lvl="8" indent="-304800" algn="ctr">
              <a:spcBef>
                <a:spcPts val="0"/>
              </a:spcBef>
              <a:spcAft>
                <a:spcPts val="0"/>
              </a:spcAft>
              <a:buSzPts val="1200"/>
              <a:buChar char="■"/>
              <a:defRPr/>
            </a:lvl9pPr>
          </a:lstStyle>
          <a:p>
            <a:endParaRPr/>
          </a:p>
        </p:txBody>
      </p:sp>
      <p:sp>
        <p:nvSpPr>
          <p:cNvPr id="266" name="Google Shape;266;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_1">
  <p:cSld name="BLANK_1">
    <p:spTree>
      <p:nvGrpSpPr>
        <p:cNvPr id="1" name="Shape 267"/>
        <p:cNvGrpSpPr/>
        <p:nvPr/>
      </p:nvGrpSpPr>
      <p:grpSpPr>
        <a:xfrm>
          <a:off x="0" y="0"/>
          <a:ext cx="0" cy="0"/>
          <a:chOff x="0" y="0"/>
          <a:chExt cx="0" cy="0"/>
        </a:xfrm>
      </p:grpSpPr>
      <p:sp>
        <p:nvSpPr>
          <p:cNvPr id="268" name="Google Shape;268;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Agenda">
  <p:cSld name="CUSTOM_7_1">
    <p:spTree>
      <p:nvGrpSpPr>
        <p:cNvPr id="1" name="Shape 269"/>
        <p:cNvGrpSpPr/>
        <p:nvPr/>
      </p:nvGrpSpPr>
      <p:grpSpPr>
        <a:xfrm>
          <a:off x="0" y="0"/>
          <a:ext cx="0" cy="0"/>
          <a:chOff x="0" y="0"/>
          <a:chExt cx="0" cy="0"/>
        </a:xfrm>
      </p:grpSpPr>
      <p:sp>
        <p:nvSpPr>
          <p:cNvPr id="270" name="Google Shape;270;p43"/>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1" name="Google Shape;271;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72" name="Google Shape;272;p43"/>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73" name="Google Shape;273;p43"/>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74" name="Google Shape;274;p43"/>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75" name="Google Shape;275;p43"/>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76" name="Google Shape;276;p43"/>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77" name="Google Shape;277;p43"/>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body and image">
  <p:cSld name="CUSTOM_8_1">
    <p:spTree>
      <p:nvGrpSpPr>
        <p:cNvPr id="1" name="Shape 278"/>
        <p:cNvGrpSpPr/>
        <p:nvPr/>
      </p:nvGrpSpPr>
      <p:grpSpPr>
        <a:xfrm>
          <a:off x="0" y="0"/>
          <a:ext cx="0" cy="0"/>
          <a:chOff x="0" y="0"/>
          <a:chExt cx="0" cy="0"/>
        </a:xfrm>
      </p:grpSpPr>
      <p:sp>
        <p:nvSpPr>
          <p:cNvPr id="279" name="Google Shape;279;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80" name="Google Shape;280;p44"/>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81" name="Google Shape;281;p44"/>
          <p:cNvSpPr>
            <a:spLocks noGrp="1"/>
          </p:cNvSpPr>
          <p:nvPr>
            <p:ph type="pic" idx="2"/>
          </p:nvPr>
        </p:nvSpPr>
        <p:spPr>
          <a:xfrm>
            <a:off x="4992024" y="1152775"/>
            <a:ext cx="3840300" cy="3416400"/>
          </a:xfrm>
          <a:prstGeom prst="rect">
            <a:avLst/>
          </a:prstGeom>
          <a:noFill/>
          <a:ln>
            <a:noFill/>
          </a:ln>
        </p:spPr>
      </p:sp>
      <p:sp>
        <p:nvSpPr>
          <p:cNvPr id="282" name="Google Shape;282;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big ideas">
  <p:cSld name="CUSTOM_1_2">
    <p:spTree>
      <p:nvGrpSpPr>
        <p:cNvPr id="1" name="Shape 283"/>
        <p:cNvGrpSpPr/>
        <p:nvPr/>
      </p:nvGrpSpPr>
      <p:grpSpPr>
        <a:xfrm>
          <a:off x="0" y="0"/>
          <a:ext cx="0" cy="0"/>
          <a:chOff x="0" y="0"/>
          <a:chExt cx="0" cy="0"/>
        </a:xfrm>
      </p:grpSpPr>
      <p:sp>
        <p:nvSpPr>
          <p:cNvPr id="284" name="Google Shape;284;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85" name="Google Shape;285;p45"/>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286" name="Google Shape;286;p45"/>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87" name="Google Shape;287;p45"/>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88" name="Google Shape;288;p45"/>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89" name="Google Shape;289;p45"/>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big ideas">
  <p:cSld name="CUSTOM_2_2">
    <p:spTree>
      <p:nvGrpSpPr>
        <p:cNvPr id="1" name="Shape 290"/>
        <p:cNvGrpSpPr/>
        <p:nvPr/>
      </p:nvGrpSpPr>
      <p:grpSpPr>
        <a:xfrm>
          <a:off x="0" y="0"/>
          <a:ext cx="0" cy="0"/>
          <a:chOff x="0" y="0"/>
          <a:chExt cx="0" cy="0"/>
        </a:xfrm>
      </p:grpSpPr>
      <p:sp>
        <p:nvSpPr>
          <p:cNvPr id="291" name="Google Shape;291;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92" name="Google Shape;292;p46"/>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93" name="Google Shape;293;p46"/>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94" name="Google Shape;294;p46"/>
          <p:cNvSpPr txBox="1">
            <a:spLocks noGrp="1"/>
          </p:cNvSpPr>
          <p:nvPr>
            <p:ph type="body" idx="3"/>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95" name="Google Shape;295;p4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296" name="Google Shape;296;p46"/>
          <p:cNvSpPr txBox="1">
            <a:spLocks noGrp="1"/>
          </p:cNvSpPr>
          <p:nvPr>
            <p:ph type="subTitle" idx="4"/>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97" name="Google Shape;297;p46"/>
          <p:cNvSpPr txBox="1">
            <a:spLocks noGrp="1"/>
          </p:cNvSpPr>
          <p:nvPr>
            <p:ph type="subTitle" idx="5"/>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98" name="Google Shape;298;p46"/>
          <p:cNvSpPr txBox="1">
            <a:spLocks noGrp="1"/>
          </p:cNvSpPr>
          <p:nvPr>
            <p:ph type="subTitle" idx="6"/>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Four big ideas">
  <p:cSld name="CUSTOM_3_1">
    <p:spTree>
      <p:nvGrpSpPr>
        <p:cNvPr id="1" name="Shape 299"/>
        <p:cNvGrpSpPr/>
        <p:nvPr/>
      </p:nvGrpSpPr>
      <p:grpSpPr>
        <a:xfrm>
          <a:off x="0" y="0"/>
          <a:ext cx="0" cy="0"/>
          <a:chOff x="0" y="0"/>
          <a:chExt cx="0" cy="0"/>
        </a:xfrm>
      </p:grpSpPr>
      <p:sp>
        <p:nvSpPr>
          <p:cNvPr id="300" name="Google Shape;300;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01" name="Google Shape;301;p47"/>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02" name="Google Shape;302;p47"/>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03" name="Google Shape;303;p47"/>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04" name="Google Shape;304;p47"/>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05" name="Google Shape;305;p47"/>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06" name="Google Shape;306;p47"/>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7" name="Google Shape;307;p47"/>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8" name="Google Shape;308;p47"/>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9" name="Google Shape;309;p47"/>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image">
  <p:cSld name="TITLE_ONLY_1_1">
    <p:spTree>
      <p:nvGrpSpPr>
        <p:cNvPr id="1" name="Shape 310"/>
        <p:cNvGrpSpPr/>
        <p:nvPr/>
      </p:nvGrpSpPr>
      <p:grpSpPr>
        <a:xfrm>
          <a:off x="0" y="0"/>
          <a:ext cx="0" cy="0"/>
          <a:chOff x="0" y="0"/>
          <a:chExt cx="0" cy="0"/>
        </a:xfrm>
      </p:grpSpPr>
      <p:sp>
        <p:nvSpPr>
          <p:cNvPr id="311" name="Google Shape;311;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12" name="Google Shape;312;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13" name="Google Shape;313;p48"/>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wo storyboards">
  <p:cSld name="CUSTOM_4_1">
    <p:spTree>
      <p:nvGrpSpPr>
        <p:cNvPr id="1" name="Shape 314"/>
        <p:cNvGrpSpPr/>
        <p:nvPr/>
      </p:nvGrpSpPr>
      <p:grpSpPr>
        <a:xfrm>
          <a:off x="0" y="0"/>
          <a:ext cx="0" cy="0"/>
          <a:chOff x="0" y="0"/>
          <a:chExt cx="0" cy="0"/>
        </a:xfrm>
      </p:grpSpPr>
      <p:sp>
        <p:nvSpPr>
          <p:cNvPr id="315" name="Google Shape;315;p49"/>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16" name="Google Shape;316;p49"/>
          <p:cNvSpPr>
            <a:spLocks noGrp="1"/>
          </p:cNvSpPr>
          <p:nvPr>
            <p:ph type="pic" idx="2"/>
          </p:nvPr>
        </p:nvSpPr>
        <p:spPr>
          <a:xfrm>
            <a:off x="4804825" y="1133300"/>
            <a:ext cx="4027500" cy="2392800"/>
          </a:xfrm>
          <a:prstGeom prst="rect">
            <a:avLst/>
          </a:prstGeom>
          <a:noFill/>
          <a:ln>
            <a:noFill/>
          </a:ln>
        </p:spPr>
      </p:sp>
      <p:sp>
        <p:nvSpPr>
          <p:cNvPr id="317" name="Google Shape;317;p49"/>
          <p:cNvSpPr>
            <a:spLocks noGrp="1"/>
          </p:cNvSpPr>
          <p:nvPr>
            <p:ph type="pic" idx="3"/>
          </p:nvPr>
        </p:nvSpPr>
        <p:spPr>
          <a:xfrm>
            <a:off x="311725" y="1133300"/>
            <a:ext cx="4027500" cy="2392800"/>
          </a:xfrm>
          <a:prstGeom prst="rect">
            <a:avLst/>
          </a:prstGeom>
          <a:noFill/>
          <a:ln>
            <a:noFill/>
          </a:ln>
        </p:spPr>
      </p:sp>
      <p:sp>
        <p:nvSpPr>
          <p:cNvPr id="318" name="Google Shape;318;p49"/>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19" name="Google Shape;319;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20" name="Google Shape;320;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1" name="Google Shape;321;p49"/>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22" name="Google Shape;322;p49"/>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hree storyboards">
  <p:cSld name="CUSTOM_4_1_1">
    <p:spTree>
      <p:nvGrpSpPr>
        <p:cNvPr id="1" name="Shape 323"/>
        <p:cNvGrpSpPr/>
        <p:nvPr/>
      </p:nvGrpSpPr>
      <p:grpSpPr>
        <a:xfrm>
          <a:off x="0" y="0"/>
          <a:ext cx="0" cy="0"/>
          <a:chOff x="0" y="0"/>
          <a:chExt cx="0" cy="0"/>
        </a:xfrm>
      </p:grpSpPr>
      <p:sp>
        <p:nvSpPr>
          <p:cNvPr id="324" name="Google Shape;324;p50"/>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25" name="Google Shape;325;p50"/>
          <p:cNvSpPr>
            <a:spLocks noGrp="1"/>
          </p:cNvSpPr>
          <p:nvPr>
            <p:ph type="pic" idx="2"/>
          </p:nvPr>
        </p:nvSpPr>
        <p:spPr>
          <a:xfrm>
            <a:off x="6205225" y="1128325"/>
            <a:ext cx="2627100" cy="2273100"/>
          </a:xfrm>
          <a:prstGeom prst="rect">
            <a:avLst/>
          </a:prstGeom>
          <a:noFill/>
          <a:ln>
            <a:noFill/>
          </a:ln>
        </p:spPr>
      </p:sp>
      <p:sp>
        <p:nvSpPr>
          <p:cNvPr id="326" name="Google Shape;326;p50"/>
          <p:cNvSpPr>
            <a:spLocks noGrp="1"/>
          </p:cNvSpPr>
          <p:nvPr>
            <p:ph type="pic" idx="3"/>
          </p:nvPr>
        </p:nvSpPr>
        <p:spPr>
          <a:xfrm>
            <a:off x="311725" y="1128325"/>
            <a:ext cx="2627100" cy="2273100"/>
          </a:xfrm>
          <a:prstGeom prst="rect">
            <a:avLst/>
          </a:prstGeom>
          <a:noFill/>
          <a:ln>
            <a:noFill/>
          </a:ln>
        </p:spPr>
      </p:sp>
      <p:sp>
        <p:nvSpPr>
          <p:cNvPr id="327" name="Google Shape;327;p50"/>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28" name="Google Shape;328;p50"/>
          <p:cNvSpPr>
            <a:spLocks noGrp="1"/>
          </p:cNvSpPr>
          <p:nvPr>
            <p:ph type="pic" idx="5"/>
          </p:nvPr>
        </p:nvSpPr>
        <p:spPr>
          <a:xfrm>
            <a:off x="3255250" y="1128325"/>
            <a:ext cx="2627100" cy="2273100"/>
          </a:xfrm>
          <a:prstGeom prst="rect">
            <a:avLst/>
          </a:prstGeom>
          <a:noFill/>
          <a:ln>
            <a:noFill/>
          </a:ln>
        </p:spPr>
      </p:sp>
      <p:sp>
        <p:nvSpPr>
          <p:cNvPr id="329" name="Google Shape;329;p50"/>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30" name="Google Shape;330;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31" name="Google Shape;331;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32" name="Google Shape;332;p50"/>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33" name="Google Shape;333;p50"/>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34" name="Google Shape;334;p50"/>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mage only">
  <p:cSld name="CUSTOM_5_1">
    <p:spTree>
      <p:nvGrpSpPr>
        <p:cNvPr id="1" name="Shape 335"/>
        <p:cNvGrpSpPr/>
        <p:nvPr/>
      </p:nvGrpSpPr>
      <p:grpSpPr>
        <a:xfrm>
          <a:off x="0" y="0"/>
          <a:ext cx="0" cy="0"/>
          <a:chOff x="0" y="0"/>
          <a:chExt cx="0" cy="0"/>
        </a:xfrm>
      </p:grpSpPr>
      <p:sp>
        <p:nvSpPr>
          <p:cNvPr id="336" name="Google Shape;336;p51"/>
          <p:cNvSpPr>
            <a:spLocks noGrp="1"/>
          </p:cNvSpPr>
          <p:nvPr>
            <p:ph type="pic" idx="2"/>
          </p:nvPr>
        </p:nvSpPr>
        <p:spPr>
          <a:xfrm>
            <a:off x="311700" y="445025"/>
            <a:ext cx="8520600" cy="4218300"/>
          </a:xfrm>
          <a:prstGeom prst="rect">
            <a:avLst/>
          </a:prstGeom>
          <a:noFill/>
          <a:ln>
            <a:noFill/>
          </a:ln>
        </p:spPr>
      </p:sp>
      <p:sp>
        <p:nvSpPr>
          <p:cNvPr id="337" name="Google Shape;337;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Image grid">
  <p:cSld name="CUSTOM_6_1">
    <p:spTree>
      <p:nvGrpSpPr>
        <p:cNvPr id="1" name="Shape 338"/>
        <p:cNvGrpSpPr/>
        <p:nvPr/>
      </p:nvGrpSpPr>
      <p:grpSpPr>
        <a:xfrm>
          <a:off x="0" y="0"/>
          <a:ext cx="0" cy="0"/>
          <a:chOff x="0" y="0"/>
          <a:chExt cx="0" cy="0"/>
        </a:xfrm>
      </p:grpSpPr>
      <p:sp>
        <p:nvSpPr>
          <p:cNvPr id="339" name="Google Shape;339;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40" name="Google Shape;340;p52"/>
          <p:cNvSpPr>
            <a:spLocks noGrp="1"/>
          </p:cNvSpPr>
          <p:nvPr>
            <p:ph type="pic" idx="2"/>
          </p:nvPr>
        </p:nvSpPr>
        <p:spPr>
          <a:xfrm>
            <a:off x="3389600" y="118913"/>
            <a:ext cx="1643700" cy="1535100"/>
          </a:xfrm>
          <a:prstGeom prst="rect">
            <a:avLst/>
          </a:prstGeom>
          <a:noFill/>
          <a:ln>
            <a:noFill/>
          </a:ln>
        </p:spPr>
      </p:sp>
      <p:sp>
        <p:nvSpPr>
          <p:cNvPr id="341" name="Google Shape;341;p52"/>
          <p:cNvSpPr>
            <a:spLocks noGrp="1"/>
          </p:cNvSpPr>
          <p:nvPr>
            <p:ph type="pic" idx="3"/>
          </p:nvPr>
        </p:nvSpPr>
        <p:spPr>
          <a:xfrm>
            <a:off x="5195935" y="118913"/>
            <a:ext cx="1643700" cy="1535100"/>
          </a:xfrm>
          <a:prstGeom prst="rect">
            <a:avLst/>
          </a:prstGeom>
          <a:noFill/>
          <a:ln>
            <a:noFill/>
          </a:ln>
        </p:spPr>
      </p:sp>
      <p:sp>
        <p:nvSpPr>
          <p:cNvPr id="342" name="Google Shape;342;p52"/>
          <p:cNvSpPr>
            <a:spLocks noGrp="1"/>
          </p:cNvSpPr>
          <p:nvPr>
            <p:ph type="pic" idx="4"/>
          </p:nvPr>
        </p:nvSpPr>
        <p:spPr>
          <a:xfrm>
            <a:off x="7002270" y="118913"/>
            <a:ext cx="1643700" cy="1535100"/>
          </a:xfrm>
          <a:prstGeom prst="rect">
            <a:avLst/>
          </a:prstGeom>
          <a:noFill/>
          <a:ln>
            <a:noFill/>
          </a:ln>
        </p:spPr>
      </p:sp>
      <p:sp>
        <p:nvSpPr>
          <p:cNvPr id="343" name="Google Shape;343;p52"/>
          <p:cNvSpPr>
            <a:spLocks noGrp="1"/>
          </p:cNvSpPr>
          <p:nvPr>
            <p:ph type="pic" idx="5"/>
          </p:nvPr>
        </p:nvSpPr>
        <p:spPr>
          <a:xfrm>
            <a:off x="3389588" y="1804212"/>
            <a:ext cx="1643700" cy="1535100"/>
          </a:xfrm>
          <a:prstGeom prst="rect">
            <a:avLst/>
          </a:prstGeom>
          <a:noFill/>
          <a:ln>
            <a:noFill/>
          </a:ln>
        </p:spPr>
      </p:sp>
      <p:sp>
        <p:nvSpPr>
          <p:cNvPr id="344" name="Google Shape;344;p52"/>
          <p:cNvSpPr>
            <a:spLocks noGrp="1"/>
          </p:cNvSpPr>
          <p:nvPr>
            <p:ph type="pic" idx="6"/>
          </p:nvPr>
        </p:nvSpPr>
        <p:spPr>
          <a:xfrm>
            <a:off x="5195922" y="1804212"/>
            <a:ext cx="1643700" cy="1535100"/>
          </a:xfrm>
          <a:prstGeom prst="rect">
            <a:avLst/>
          </a:prstGeom>
          <a:noFill/>
          <a:ln>
            <a:noFill/>
          </a:ln>
        </p:spPr>
      </p:sp>
      <p:sp>
        <p:nvSpPr>
          <p:cNvPr id="345" name="Google Shape;345;p52"/>
          <p:cNvSpPr>
            <a:spLocks noGrp="1"/>
          </p:cNvSpPr>
          <p:nvPr>
            <p:ph type="pic" idx="7"/>
          </p:nvPr>
        </p:nvSpPr>
        <p:spPr>
          <a:xfrm>
            <a:off x="7002257" y="1804212"/>
            <a:ext cx="1643700" cy="1535100"/>
          </a:xfrm>
          <a:prstGeom prst="rect">
            <a:avLst/>
          </a:prstGeom>
          <a:noFill/>
          <a:ln>
            <a:noFill/>
          </a:ln>
        </p:spPr>
      </p:sp>
      <p:sp>
        <p:nvSpPr>
          <p:cNvPr id="346" name="Google Shape;346;p52"/>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47" name="Google Shape;347;p52"/>
          <p:cNvSpPr>
            <a:spLocks noGrp="1"/>
          </p:cNvSpPr>
          <p:nvPr>
            <p:ph type="pic" idx="8"/>
          </p:nvPr>
        </p:nvSpPr>
        <p:spPr>
          <a:xfrm>
            <a:off x="3389588" y="3489487"/>
            <a:ext cx="1643700" cy="1535100"/>
          </a:xfrm>
          <a:prstGeom prst="rect">
            <a:avLst/>
          </a:prstGeom>
          <a:noFill/>
          <a:ln>
            <a:noFill/>
          </a:ln>
        </p:spPr>
      </p:sp>
      <p:sp>
        <p:nvSpPr>
          <p:cNvPr id="348" name="Google Shape;348;p52"/>
          <p:cNvSpPr>
            <a:spLocks noGrp="1"/>
          </p:cNvSpPr>
          <p:nvPr>
            <p:ph type="pic" idx="9"/>
          </p:nvPr>
        </p:nvSpPr>
        <p:spPr>
          <a:xfrm>
            <a:off x="5195922" y="3489487"/>
            <a:ext cx="1643700" cy="1535100"/>
          </a:xfrm>
          <a:prstGeom prst="rect">
            <a:avLst/>
          </a:prstGeom>
          <a:noFill/>
          <a:ln>
            <a:noFill/>
          </a:ln>
        </p:spPr>
      </p:sp>
      <p:sp>
        <p:nvSpPr>
          <p:cNvPr id="349" name="Google Shape;349;p52"/>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05138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8" Type="http://schemas.openxmlformats.org/officeDocument/2006/relationships/slideLayout" Target="../slideLayouts/slideLayout19.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52" name="Google Shape;52;p13"/>
          <p:cNvSpPr txBox="1">
            <a:spLocks noGrp="1"/>
          </p:cNvSpPr>
          <p:nvPr>
            <p:ph type="title"/>
          </p:nvPr>
        </p:nvSpPr>
        <p:spPr>
          <a:xfrm>
            <a:off x="308925" y="278025"/>
            <a:ext cx="4448400" cy="2965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4200"/>
              <a:buFont typeface="Inter"/>
              <a:buNone/>
              <a:defRPr sz="4200" b="1">
                <a:solidFill>
                  <a:schemeClr val="dk2"/>
                </a:solidFill>
                <a:latin typeface="Inter"/>
                <a:ea typeface="Inter"/>
                <a:cs typeface="Inter"/>
                <a:sym typeface="Inter"/>
              </a:defRPr>
            </a:lvl1pPr>
            <a:lvl2pPr lvl="1">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2pPr>
            <a:lvl3pPr lvl="2">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3pPr>
            <a:lvl4pPr lvl="3">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4pPr>
            <a:lvl5pPr lvl="4">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5pPr>
            <a:lvl6pPr lvl="5">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6pPr>
            <a:lvl7pPr lvl="6">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7pPr>
            <a:lvl8pPr lvl="7">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8pPr>
            <a:lvl9pPr lvl="8">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9pPr>
          </a:lstStyle>
          <a:p>
            <a:endParaRPr/>
          </a:p>
        </p:txBody>
      </p:sp>
      <p:sp>
        <p:nvSpPr>
          <p:cNvPr id="53" name="Google Shape;53;p13"/>
          <p:cNvSpPr txBox="1">
            <a:spLocks noGrp="1"/>
          </p:cNvSpPr>
          <p:nvPr>
            <p:ph type="body" idx="1"/>
          </p:nvPr>
        </p:nvSpPr>
        <p:spPr>
          <a:xfrm>
            <a:off x="4613175" y="278025"/>
            <a:ext cx="2965500" cy="2965500"/>
          </a:xfrm>
          <a:prstGeom prst="rect">
            <a:avLst/>
          </a:prstGeom>
          <a:noFill/>
          <a:ln>
            <a:noFill/>
          </a:ln>
        </p:spPr>
        <p:txBody>
          <a:bodyPr spcFirstLastPara="1" wrap="square" lIns="91425" tIns="91425" rIns="91425" bIns="91425" anchor="t" anchorCtr="0">
            <a:noAutofit/>
          </a:bodyPr>
          <a:lstStyle>
            <a:lvl1pPr marL="457200" lvl="0" indent="-30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1pPr>
            <a:lvl2pPr marL="914400" lvl="1" indent="-30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2pPr>
            <a:lvl3pPr marL="1371600" lvl="2" indent="-30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3pPr>
            <a:lvl4pPr marL="1828800" lvl="3" indent="-30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4pPr>
            <a:lvl5pPr marL="2286000" lvl="4" indent="-30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5pPr>
            <a:lvl6pPr marL="2743200" lvl="5" indent="-30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6pPr>
            <a:lvl7pPr marL="3200400" lvl="6" indent="-30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7pPr>
            <a:lvl8pPr marL="3657600" lvl="7" indent="-30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8pPr>
            <a:lvl9pPr marL="4114800" lvl="8" indent="-30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2" r:id="rId2"/>
    <p:sldLayoutId id="2147483663" r:id="rId3"/>
    <p:sldLayoutId id="2147483664" r:id="rId4"/>
    <p:sldLayoutId id="2147483666" r:id="rId5"/>
    <p:sldLayoutId id="2147483667" r:id="rId6"/>
    <p:sldLayoutId id="2147483668" r:id="rId7"/>
    <p:sldLayoutId id="2147483669" r:id="rId8"/>
    <p:sldLayoutId id="2147483670" r:id="rId9"/>
    <p:sldLayoutId id="2147483671" r:id="rId10"/>
    <p:sldLayoutId id="2147483672"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700" r:id="rId3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microsoft.com/office/2007/relationships/hdphoto" Target="../media/hdphoto1.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2.xml"/><Relationship Id="rId5" Type="http://schemas.openxmlformats.org/officeDocument/2006/relationships/chart" Target="../charts/chart6.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chart" Target="../charts/chart13.xml"/><Relationship Id="rId7" Type="http://schemas.openxmlformats.org/officeDocument/2006/relationships/chart" Target="../charts/chart17.xml"/><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1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chart" Target="../charts/char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4.xml"/><Relationship Id="rId1" Type="http://schemas.openxmlformats.org/officeDocument/2006/relationships/slideLayout" Target="../slideLayouts/slideLayout22.xml"/><Relationship Id="rId6" Type="http://schemas.openxmlformats.org/officeDocument/2006/relationships/chart" Target="../charts/chart23.xml"/><Relationship Id="rId5" Type="http://schemas.openxmlformats.org/officeDocument/2006/relationships/chart" Target="../charts/chart22.xml"/><Relationship Id="rId4" Type="http://schemas.openxmlformats.org/officeDocument/2006/relationships/chart" Target="../charts/chart21.xml"/></Relationships>
</file>

<file path=ppt/slides/_rels/slide1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png"/><Relationship Id="rId7" Type="http://schemas.openxmlformats.org/officeDocument/2006/relationships/image" Target="../media/image14.svg"/><Relationship Id="rId2" Type="http://schemas.openxmlformats.org/officeDocument/2006/relationships/image" Target="../media/image2.jpg"/><Relationship Id="rId1" Type="http://schemas.openxmlformats.org/officeDocument/2006/relationships/slideLayout" Target="../slideLayouts/slideLayout47.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6" name="Google Shape;356;p53" descr="Abstract image of blue ribbons on a black background."/>
          <p:cNvPicPr preferRelativeResize="0">
            <a:picLocks noGrp="1"/>
          </p:cNvPicPr>
          <p:nvPr>
            <p:ph type="pic" idx="3"/>
          </p:nvPr>
        </p:nvPicPr>
        <p:blipFill rotWithShape="1">
          <a:blip r:embed="rId3">
            <a:alphaModFix/>
          </a:blip>
          <a:srcRect l="12943" r="32255"/>
          <a:stretch/>
        </p:blipFill>
        <p:spPr>
          <a:xfrm>
            <a:off x="5039775" y="196800"/>
            <a:ext cx="3905400" cy="4749900"/>
          </a:xfrm>
          <a:prstGeom prst="roundRect">
            <a:avLst>
              <a:gd name="adj" fmla="val 16667"/>
            </a:avLst>
          </a:prstGeom>
        </p:spPr>
      </p:pic>
      <p:pic>
        <p:nvPicPr>
          <p:cNvPr id="358" name="Google Shape;358;p53"/>
          <p:cNvPicPr preferRelativeResize="0"/>
          <p:nvPr/>
        </p:nvPicPr>
        <p:blipFill>
          <a:blip r:embed="rId4">
            <a:alphaModFix/>
          </a:blip>
          <a:stretch>
            <a:fillRect/>
          </a:stretch>
        </p:blipFill>
        <p:spPr>
          <a:xfrm>
            <a:off x="5281350" y="4076978"/>
            <a:ext cx="1084457" cy="166800"/>
          </a:xfrm>
          <a:prstGeom prst="rect">
            <a:avLst/>
          </a:prstGeom>
          <a:noFill/>
          <a:ln>
            <a:noFill/>
          </a:ln>
        </p:spPr>
      </p:pic>
      <p:pic>
        <p:nvPicPr>
          <p:cNvPr id="359" name="Google Shape;359;p53"/>
          <p:cNvPicPr preferRelativeResize="0"/>
          <p:nvPr/>
        </p:nvPicPr>
        <p:blipFill>
          <a:blip r:embed="rId5">
            <a:alphaModFix/>
          </a:blip>
          <a:stretch>
            <a:fillRect/>
          </a:stretch>
        </p:blipFill>
        <p:spPr>
          <a:xfrm>
            <a:off x="7786475" y="4003775"/>
            <a:ext cx="841275" cy="262900"/>
          </a:xfrm>
          <a:prstGeom prst="rect">
            <a:avLst/>
          </a:prstGeom>
          <a:noFill/>
          <a:ln>
            <a:noFill/>
          </a:ln>
        </p:spPr>
      </p:pic>
      <p:pic>
        <p:nvPicPr>
          <p:cNvPr id="360" name="Google Shape;360;p53"/>
          <p:cNvPicPr preferRelativeResize="0"/>
          <p:nvPr/>
        </p:nvPicPr>
        <p:blipFill rotWithShape="1">
          <a:blip r:embed="rId6">
            <a:alphaModFix/>
          </a:blip>
          <a:srcRect t="26600" b="27137"/>
          <a:stretch/>
        </p:blipFill>
        <p:spPr>
          <a:xfrm>
            <a:off x="6511300" y="4006775"/>
            <a:ext cx="1098578" cy="237000"/>
          </a:xfrm>
          <a:prstGeom prst="rect">
            <a:avLst/>
          </a:prstGeom>
          <a:noFill/>
          <a:ln>
            <a:noFill/>
          </a:ln>
        </p:spPr>
      </p:pic>
      <p:sp>
        <p:nvSpPr>
          <p:cNvPr id="361" name="Google Shape;361;p53"/>
          <p:cNvSpPr txBox="1"/>
          <p:nvPr/>
        </p:nvSpPr>
        <p:spPr>
          <a:xfrm>
            <a:off x="144260" y="1951704"/>
            <a:ext cx="5620436" cy="1046410"/>
          </a:xfrm>
          <a:prstGeom prst="rect">
            <a:avLst/>
          </a:prstGeom>
          <a:noFill/>
          <a:ln>
            <a:noFill/>
          </a:ln>
        </p:spPr>
        <p:txBody>
          <a:bodyPr spcFirstLastPara="1" wrap="square" lIns="91425" tIns="91425" rIns="91425" bIns="91425" anchor="t" anchorCtr="0">
            <a:spAutoFit/>
          </a:bodyPr>
          <a:lstStyle/>
          <a:p>
            <a:pPr marL="0" lvl="0" indent="0" algn="l" rtl="0">
              <a:spcBef>
                <a:spcPts val="1200"/>
              </a:spcBef>
              <a:spcAft>
                <a:spcPts val="1200"/>
              </a:spcAft>
              <a:buNone/>
            </a:pPr>
            <a:r>
              <a:rPr lang="en-US" sz="1800" b="1" dirty="0">
                <a:solidFill>
                  <a:schemeClr val="lt1"/>
                </a:solidFill>
              </a:rPr>
              <a:t>Renewable Energy Progress in Indonesia: Industry Perspectives</a:t>
            </a:r>
            <a:endParaRPr lang="en-ID" sz="1800" b="1" dirty="0">
              <a:solidFill>
                <a:schemeClr val="lt1"/>
              </a:solidFill>
            </a:endParaRPr>
          </a:p>
        </p:txBody>
      </p:sp>
      <p:sp>
        <p:nvSpPr>
          <p:cNvPr id="2" name="TextBox 1">
            <a:extLst>
              <a:ext uri="{FF2B5EF4-FFF2-40B4-BE49-F238E27FC236}">
                <a16:creationId xmlns:a16="http://schemas.microsoft.com/office/drawing/2014/main" id="{8DFA8C08-78F2-67DA-42F0-C78BF506015C}"/>
              </a:ext>
            </a:extLst>
          </p:cNvPr>
          <p:cNvSpPr txBox="1"/>
          <p:nvPr/>
        </p:nvSpPr>
        <p:spPr>
          <a:xfrm>
            <a:off x="144260" y="2851258"/>
            <a:ext cx="5014568" cy="276999"/>
          </a:xfrm>
          <a:prstGeom prst="rect">
            <a:avLst/>
          </a:prstGeom>
          <a:noFill/>
        </p:spPr>
        <p:txBody>
          <a:bodyPr wrap="square">
            <a:spAutoFit/>
          </a:bodyPr>
          <a:lstStyle/>
          <a:p>
            <a:r>
              <a:rPr lang="en-US" sz="1200" dirty="0">
                <a:solidFill>
                  <a:schemeClr val="bg1"/>
                </a:solidFill>
                <a:latin typeface="Titillium Web" panose="00000500000000000000" pitchFamily="2" charset="0"/>
              </a:rPr>
              <a:t>April 2026</a:t>
            </a:r>
            <a:endParaRPr lang="en-ID" sz="1600" dirty="0">
              <a:solidFill>
                <a:schemeClr val="bg1"/>
              </a:solidFill>
            </a:endParaRPr>
          </a:p>
        </p:txBody>
      </p:sp>
      <p:sp>
        <p:nvSpPr>
          <p:cNvPr id="8" name="Google Shape;362;p53">
            <a:extLst>
              <a:ext uri="{FF2B5EF4-FFF2-40B4-BE49-F238E27FC236}">
                <a16:creationId xmlns:a16="http://schemas.microsoft.com/office/drawing/2014/main" id="{145A3137-8DE1-A016-4137-78B15A0AAE96}"/>
              </a:ext>
            </a:extLst>
          </p:cNvPr>
          <p:cNvSpPr txBox="1"/>
          <p:nvPr/>
        </p:nvSpPr>
        <p:spPr>
          <a:xfrm>
            <a:off x="40650" y="4862675"/>
            <a:ext cx="2421300" cy="237000"/>
          </a:xfrm>
          <a:prstGeom prst="rect">
            <a:avLst/>
          </a:prstGeom>
          <a:noFill/>
          <a:ln>
            <a:noFill/>
          </a:ln>
        </p:spPr>
        <p:txBody>
          <a:bodyPr spcFirstLastPara="1" wrap="square" lIns="64000" tIns="64000" rIns="64000" bIns="64000" anchor="t" anchorCtr="0">
            <a:spAutoFit/>
          </a:bodyPr>
          <a:lstStyle/>
          <a:p>
            <a:pPr marL="0" lvl="0" indent="0" algn="l" rtl="0">
              <a:spcBef>
                <a:spcPts val="0"/>
              </a:spcBef>
              <a:spcAft>
                <a:spcPts val="0"/>
              </a:spcAft>
              <a:buNone/>
            </a:pPr>
            <a:r>
              <a:rPr lang="en" sz="700" dirty="0">
                <a:solidFill>
                  <a:srgbClr val="F6F5EC"/>
                </a:solidFill>
                <a:latin typeface="Inter"/>
                <a:ea typeface="Inter"/>
                <a:cs typeface="Inter"/>
                <a:sym typeface="Inter"/>
              </a:rPr>
              <a:t>Petromindo Survey - PT Bina Cipta Mandiri Consultant </a:t>
            </a:r>
            <a:endParaRPr sz="700" dirty="0">
              <a:solidFill>
                <a:srgbClr val="F6F5EC"/>
              </a:solidFill>
              <a:latin typeface="Inter"/>
              <a:ea typeface="Inter"/>
              <a:cs typeface="Inter"/>
              <a:sym typeface="Inter"/>
            </a:endParaRPr>
          </a:p>
        </p:txBody>
      </p:sp>
      <p:pic>
        <p:nvPicPr>
          <p:cNvPr id="11" name="Picture 10">
            <a:extLst>
              <a:ext uri="{FF2B5EF4-FFF2-40B4-BE49-F238E27FC236}">
                <a16:creationId xmlns:a16="http://schemas.microsoft.com/office/drawing/2014/main" id="{C9AD09B5-4A57-8C10-C56E-E14EA5C3D0C0}"/>
              </a:ext>
            </a:extLst>
          </p:cNvPr>
          <p:cNvPicPr>
            <a:picLocks noChangeAspect="1"/>
          </p:cNvPicPr>
          <p:nvPr/>
        </p:nvPicPr>
        <p:blipFill>
          <a:blip r:embed="rId7">
            <a:lum bright="70000" contrast="-70000"/>
          </a:blip>
          <a:stretch>
            <a:fillRect/>
          </a:stretch>
        </p:blipFill>
        <p:spPr>
          <a:xfrm>
            <a:off x="5449861" y="3180394"/>
            <a:ext cx="3088836" cy="6623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96" name="Google Shape;396;p56"/>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2</a:t>
            </a:fld>
            <a:endParaRPr>
              <a:latin typeface="Titillium Web" panose="00000500000000000000" pitchFamily="2" charset="0"/>
            </a:endParaRPr>
          </a:p>
        </p:txBody>
      </p:sp>
      <p:sp>
        <p:nvSpPr>
          <p:cNvPr id="24" name="Title 1">
            <a:extLst>
              <a:ext uri="{FF2B5EF4-FFF2-40B4-BE49-F238E27FC236}">
                <a16:creationId xmlns:a16="http://schemas.microsoft.com/office/drawing/2014/main" id="{94098E9D-1640-D460-649E-190C873A3FE6}"/>
              </a:ext>
            </a:extLst>
          </p:cNvPr>
          <p:cNvSpPr txBox="1">
            <a:spLocks/>
          </p:cNvSpPr>
          <p:nvPr/>
        </p:nvSpPr>
        <p:spPr>
          <a:xfrm>
            <a:off x="602172" y="410213"/>
            <a:ext cx="4445678" cy="5762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solidFill>
                  <a:schemeClr val="tx1">
                    <a:lumMod val="95000"/>
                    <a:lumOff val="5000"/>
                  </a:schemeClr>
                </a:solidFill>
                <a:latin typeface="Titillium Web" panose="00000500000000000000" pitchFamily="2" charset="0"/>
                <a:cs typeface="Arial"/>
                <a:sym typeface="Arial"/>
              </a:rPr>
              <a:t>RESEARCH OBJECTIVE</a:t>
            </a:r>
          </a:p>
        </p:txBody>
      </p:sp>
      <p:cxnSp>
        <p:nvCxnSpPr>
          <p:cNvPr id="25" name="Connector: Curved 24">
            <a:extLst>
              <a:ext uri="{FF2B5EF4-FFF2-40B4-BE49-F238E27FC236}">
                <a16:creationId xmlns:a16="http://schemas.microsoft.com/office/drawing/2014/main" id="{6A70307D-6F58-2C3A-FC04-9CB07124C889}"/>
              </a:ext>
            </a:extLst>
          </p:cNvPr>
          <p:cNvCxnSpPr>
            <a:cxnSpLocks/>
            <a:stCxn id="31" idx="3"/>
            <a:endCxn id="30" idx="1"/>
          </p:cNvCxnSpPr>
          <p:nvPr/>
        </p:nvCxnSpPr>
        <p:spPr>
          <a:xfrm>
            <a:off x="3033558" y="2748623"/>
            <a:ext cx="1448205" cy="1307738"/>
          </a:xfrm>
          <a:prstGeom prst="curvedConnector3">
            <a:avLst>
              <a:gd name="adj1" fmla="val 50000"/>
            </a:avLst>
          </a:prstGeom>
          <a:ln w="22225">
            <a:solidFill>
              <a:schemeClr val="tx1">
                <a:lumMod val="85000"/>
                <a:lumOff val="1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Connector: Curved 25">
            <a:extLst>
              <a:ext uri="{FF2B5EF4-FFF2-40B4-BE49-F238E27FC236}">
                <a16:creationId xmlns:a16="http://schemas.microsoft.com/office/drawing/2014/main" id="{F905EB2E-6E6C-0CCB-F959-2994330EC83A}"/>
              </a:ext>
            </a:extLst>
          </p:cNvPr>
          <p:cNvCxnSpPr>
            <a:cxnSpLocks/>
            <a:stCxn id="31" idx="3"/>
            <a:endCxn id="27" idx="1"/>
          </p:cNvCxnSpPr>
          <p:nvPr/>
        </p:nvCxnSpPr>
        <p:spPr>
          <a:xfrm flipV="1">
            <a:off x="3033558" y="1431623"/>
            <a:ext cx="1448205" cy="1317000"/>
          </a:xfrm>
          <a:prstGeom prst="curvedConnector3">
            <a:avLst>
              <a:gd name="adj1" fmla="val 50000"/>
            </a:avLst>
          </a:prstGeom>
          <a:ln w="22225">
            <a:solidFill>
              <a:schemeClr val="tx1">
                <a:lumMod val="85000"/>
                <a:lumOff val="1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6B0BBD76-4B8C-C773-A46B-3F4F12EE70DD}"/>
              </a:ext>
            </a:extLst>
          </p:cNvPr>
          <p:cNvSpPr/>
          <p:nvPr/>
        </p:nvSpPr>
        <p:spPr>
          <a:xfrm>
            <a:off x="4481763" y="843284"/>
            <a:ext cx="4265329" cy="1176677"/>
          </a:xfrm>
          <a:prstGeom prst="roundRect">
            <a:avLst/>
          </a:prstGeom>
          <a:noFill/>
          <a:ln>
            <a:solidFill>
              <a:srgbClr val="1A36B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Titillium Web" panose="00000500000000000000" pitchFamily="2" charset="0"/>
              </a:rPr>
              <a:t>Measuring industry perception: </a:t>
            </a:r>
            <a:r>
              <a:rPr lang="en-US" sz="1300" dirty="0">
                <a:solidFill>
                  <a:schemeClr val="bg2"/>
                </a:solidFill>
                <a:latin typeface="Titillium Web" panose="00000500000000000000" pitchFamily="2" charset="0"/>
              </a:rPr>
              <a:t>to assess industry perception and outlook on renewable energy development in Indonesia.   </a:t>
            </a:r>
            <a:endParaRPr lang="en-ID" sz="1300" dirty="0">
              <a:solidFill>
                <a:schemeClr val="bg2"/>
              </a:solidFill>
              <a:latin typeface="Titillium Web" panose="00000500000000000000" pitchFamily="2" charset="0"/>
            </a:endParaRPr>
          </a:p>
        </p:txBody>
      </p:sp>
      <p:sp>
        <p:nvSpPr>
          <p:cNvPr id="29" name="Rectangle: Rounded Corners 28">
            <a:extLst>
              <a:ext uri="{FF2B5EF4-FFF2-40B4-BE49-F238E27FC236}">
                <a16:creationId xmlns:a16="http://schemas.microsoft.com/office/drawing/2014/main" id="{C09F9E46-5C95-6E90-40F4-DC9903D3AAF4}"/>
              </a:ext>
            </a:extLst>
          </p:cNvPr>
          <p:cNvSpPr/>
          <p:nvPr/>
        </p:nvSpPr>
        <p:spPr>
          <a:xfrm>
            <a:off x="4481763" y="2172361"/>
            <a:ext cx="4265329" cy="1177200"/>
          </a:xfrm>
          <a:prstGeom prst="roundRect">
            <a:avLst/>
          </a:prstGeom>
          <a:noFill/>
          <a:ln>
            <a:solidFill>
              <a:srgbClr val="1A36B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Titillium Web" panose="00000500000000000000" pitchFamily="2" charset="0"/>
              </a:rPr>
              <a:t>Key barriers to scaling renewable projects</a:t>
            </a:r>
            <a:r>
              <a:rPr lang="en-US" sz="1300" dirty="0">
                <a:solidFill>
                  <a:schemeClr val="bg2"/>
                </a:solidFill>
                <a:latin typeface="Titillium Web" panose="00000500000000000000" pitchFamily="2" charset="0"/>
              </a:rPr>
              <a:t>: to identify key challenges hindering the scaling-up of renewable energy projects.</a:t>
            </a:r>
            <a:endParaRPr lang="en-ID" sz="1300" dirty="0">
              <a:solidFill>
                <a:schemeClr val="bg2"/>
              </a:solidFill>
              <a:latin typeface="Titillium Web" panose="00000500000000000000" pitchFamily="2" charset="0"/>
            </a:endParaRPr>
          </a:p>
        </p:txBody>
      </p:sp>
      <p:sp>
        <p:nvSpPr>
          <p:cNvPr id="30" name="Rectangle: Rounded Corners 29">
            <a:extLst>
              <a:ext uri="{FF2B5EF4-FFF2-40B4-BE49-F238E27FC236}">
                <a16:creationId xmlns:a16="http://schemas.microsoft.com/office/drawing/2014/main" id="{CEC24E61-83B5-A4B5-750E-AB03FFFD0EE5}"/>
              </a:ext>
            </a:extLst>
          </p:cNvPr>
          <p:cNvSpPr/>
          <p:nvPr/>
        </p:nvSpPr>
        <p:spPr>
          <a:xfrm>
            <a:off x="4481763" y="3467761"/>
            <a:ext cx="4265329" cy="1177200"/>
          </a:xfrm>
          <a:prstGeom prst="roundRect">
            <a:avLst/>
          </a:prstGeom>
          <a:noFill/>
          <a:ln>
            <a:solidFill>
              <a:srgbClr val="1A36B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Titillium Web" panose="00000500000000000000" pitchFamily="2" charset="0"/>
              </a:rPr>
              <a:t>Policy effectiveness &amp; priority actions</a:t>
            </a:r>
            <a:r>
              <a:rPr lang="en-US" sz="1300" dirty="0">
                <a:solidFill>
                  <a:schemeClr val="bg2"/>
                </a:solidFill>
                <a:latin typeface="Titillium Web" panose="00000500000000000000" pitchFamily="2" charset="0"/>
              </a:rPr>
              <a:t>: to evaluate policy effectiveness and determine priority actions to accelerate renewable energy deployment.</a:t>
            </a:r>
            <a:endParaRPr lang="en-ID" sz="1300" dirty="0">
              <a:solidFill>
                <a:schemeClr val="bg2"/>
              </a:solidFill>
              <a:latin typeface="Titillium Web" panose="00000500000000000000" pitchFamily="2" charset="0"/>
            </a:endParaRPr>
          </a:p>
        </p:txBody>
      </p:sp>
      <p:pic>
        <p:nvPicPr>
          <p:cNvPr id="31" name="Picture 30">
            <a:extLst>
              <a:ext uri="{FF2B5EF4-FFF2-40B4-BE49-F238E27FC236}">
                <a16:creationId xmlns:a16="http://schemas.microsoft.com/office/drawing/2014/main" id="{E65C161C-2990-7D0F-BE3A-B6A93F325517}"/>
              </a:ext>
            </a:extLst>
          </p:cNvPr>
          <p:cNvPicPr>
            <a:picLocks noChangeAspect="1"/>
          </p:cNvPicPr>
          <p:nvPr/>
        </p:nvPicPr>
        <p:blipFill>
          <a:blip r:embed="rId3">
            <a:clrChange>
              <a:clrFrom>
                <a:srgbClr val="F2F2F2"/>
              </a:clrFrom>
              <a:clrTo>
                <a:srgbClr val="F2F2F2">
                  <a:alpha val="0"/>
                </a:srgbClr>
              </a:clrTo>
            </a:clrChange>
          </a:blip>
          <a:stretch>
            <a:fillRect/>
          </a:stretch>
        </p:blipFill>
        <p:spPr>
          <a:xfrm>
            <a:off x="762000" y="1850817"/>
            <a:ext cx="2271558" cy="1795612"/>
          </a:xfrm>
          <a:prstGeom prst="rect">
            <a:avLst/>
          </a:prstGeom>
        </p:spPr>
      </p:pic>
      <p:cxnSp>
        <p:nvCxnSpPr>
          <p:cNvPr id="32" name="Connector: Curved 31">
            <a:extLst>
              <a:ext uri="{FF2B5EF4-FFF2-40B4-BE49-F238E27FC236}">
                <a16:creationId xmlns:a16="http://schemas.microsoft.com/office/drawing/2014/main" id="{93695B27-69E5-4EE4-8725-A57D9C76A095}"/>
              </a:ext>
            </a:extLst>
          </p:cNvPr>
          <p:cNvCxnSpPr>
            <a:cxnSpLocks/>
            <a:stCxn id="31" idx="3"/>
            <a:endCxn id="29" idx="1"/>
          </p:cNvCxnSpPr>
          <p:nvPr/>
        </p:nvCxnSpPr>
        <p:spPr>
          <a:xfrm>
            <a:off x="3033558" y="2748623"/>
            <a:ext cx="1448205" cy="12338"/>
          </a:xfrm>
          <a:prstGeom prst="curvedConnector3">
            <a:avLst>
              <a:gd name="adj1" fmla="val 50000"/>
            </a:avLst>
          </a:prstGeom>
          <a:ln w="22225">
            <a:solidFill>
              <a:schemeClr val="tx1">
                <a:lumMod val="85000"/>
                <a:lumOff val="1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 name="TextBox 11">
            <a:extLst>
              <a:ext uri="{FF2B5EF4-FFF2-40B4-BE49-F238E27FC236}">
                <a16:creationId xmlns:a16="http://schemas.microsoft.com/office/drawing/2014/main" id="{5C0CC3B3-2E86-44F1-2BBC-5BDC8665A64C}"/>
              </a:ext>
            </a:extLst>
          </p:cNvPr>
          <p:cNvSpPr txBox="1"/>
          <p:nvPr/>
        </p:nvSpPr>
        <p:spPr>
          <a:xfrm>
            <a:off x="838200" y="1479447"/>
            <a:ext cx="2743200" cy="430887"/>
          </a:xfrm>
          <a:prstGeom prst="rect">
            <a:avLst/>
          </a:prstGeom>
        </p:spPr>
        <p:txBody>
          <a:bodyPr wrap="square" lIns="0" tIns="0" rIns="0" bIns="0" rtlCol="0" anchor="t">
            <a:spAutoFit/>
          </a:bodyPr>
          <a:lstStyle/>
          <a:p>
            <a:r>
              <a:rPr lang="en-US" b="1" dirty="0">
                <a:latin typeface="Titillium Web" panose="00000500000000000000" pitchFamily="2" charset="0"/>
                <a:ea typeface="Bebas Neue Bold"/>
                <a:cs typeface="Bebas Neue Bold"/>
                <a:sym typeface="Bebas Neue Bold"/>
              </a:rPr>
              <a:t>THE FINDINGS OF THIS SURVEY INDICATE THE FOLLOWING: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AB0C976D-5CBC-ECD4-D7FC-FBD1AA16862A}"/>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6FC9129E-5E9C-7A3F-4DD4-6CADA7777D3F}"/>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3</a:t>
            </a:fld>
            <a:endParaRPr>
              <a:latin typeface="Titillium Web" panose="00000500000000000000" pitchFamily="2" charset="0"/>
            </a:endParaRPr>
          </a:p>
        </p:txBody>
      </p:sp>
      <p:sp>
        <p:nvSpPr>
          <p:cNvPr id="24" name="Title 1">
            <a:extLst>
              <a:ext uri="{FF2B5EF4-FFF2-40B4-BE49-F238E27FC236}">
                <a16:creationId xmlns:a16="http://schemas.microsoft.com/office/drawing/2014/main" id="{345A5CC3-FE95-7571-0F20-D78A6D83F1FE}"/>
              </a:ext>
            </a:extLst>
          </p:cNvPr>
          <p:cNvSpPr txBox="1">
            <a:spLocks/>
          </p:cNvSpPr>
          <p:nvPr/>
        </p:nvSpPr>
        <p:spPr>
          <a:xfrm>
            <a:off x="602172" y="410213"/>
            <a:ext cx="4445678" cy="5762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Titillium Web" panose="00000500000000000000" pitchFamily="2" charset="0"/>
                <a:cs typeface="Arial"/>
                <a:sym typeface="Arial"/>
              </a:rPr>
              <a:t>SURVEY METHOD &amp; SAMPLING</a:t>
            </a:r>
          </a:p>
        </p:txBody>
      </p:sp>
      <p:graphicFrame>
        <p:nvGraphicFramePr>
          <p:cNvPr id="2" name="Table 1">
            <a:extLst>
              <a:ext uri="{FF2B5EF4-FFF2-40B4-BE49-F238E27FC236}">
                <a16:creationId xmlns:a16="http://schemas.microsoft.com/office/drawing/2014/main" id="{8B3EDBA3-A5CA-7652-700B-B32520E64C5C}"/>
              </a:ext>
            </a:extLst>
          </p:cNvPr>
          <p:cNvGraphicFramePr>
            <a:graphicFrameLocks noGrp="1"/>
          </p:cNvGraphicFramePr>
          <p:nvPr>
            <p:extLst>
              <p:ext uri="{D42A27DB-BD31-4B8C-83A1-F6EECF244321}">
                <p14:modId xmlns:p14="http://schemas.microsoft.com/office/powerpoint/2010/main" val="2382135022"/>
              </p:ext>
            </p:extLst>
          </p:nvPr>
        </p:nvGraphicFramePr>
        <p:xfrm>
          <a:off x="723900" y="1026417"/>
          <a:ext cx="3357561" cy="3612759"/>
        </p:xfrm>
        <a:graphic>
          <a:graphicData uri="http://schemas.openxmlformats.org/drawingml/2006/table">
            <a:tbl>
              <a:tblPr firstRow="1" bandRow="1">
                <a:tableStyleId>{21E4AEA4-8DFA-4A89-87EB-49C32662AFE0}</a:tableStyleId>
              </a:tblPr>
              <a:tblGrid>
                <a:gridCol w="3357561">
                  <a:extLst>
                    <a:ext uri="{9D8B030D-6E8A-4147-A177-3AD203B41FA5}">
                      <a16:colId xmlns:a16="http://schemas.microsoft.com/office/drawing/2014/main" val="231604027"/>
                    </a:ext>
                  </a:extLst>
                </a:gridCol>
              </a:tblGrid>
              <a:tr h="3612759">
                <a:tc>
                  <a:txBody>
                    <a:bodyPr/>
                    <a:lstStyle/>
                    <a:p>
                      <a:pPr algn="ctr"/>
                      <a:endParaRPr lang="en-US" sz="600" dirty="0">
                        <a:latin typeface="Titillium Web" panose="00000500000000000000" pitchFamily="2" charset="0"/>
                      </a:endParaRPr>
                    </a:p>
                  </a:txBody>
                  <a:tcPr marL="45720" marR="45720" marT="22860" marB="228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66106643"/>
                  </a:ext>
                </a:extLst>
              </a:tr>
            </a:tbl>
          </a:graphicData>
        </a:graphic>
      </p:graphicFrame>
      <p:graphicFrame>
        <p:nvGraphicFramePr>
          <p:cNvPr id="3" name="Table 2">
            <a:extLst>
              <a:ext uri="{FF2B5EF4-FFF2-40B4-BE49-F238E27FC236}">
                <a16:creationId xmlns:a16="http://schemas.microsoft.com/office/drawing/2014/main" id="{3F7A0EF5-BD31-A096-DF53-49B16FFF23C1}"/>
              </a:ext>
            </a:extLst>
          </p:cNvPr>
          <p:cNvGraphicFramePr>
            <a:graphicFrameLocks noGrp="1"/>
          </p:cNvGraphicFramePr>
          <p:nvPr>
            <p:extLst>
              <p:ext uri="{D42A27DB-BD31-4B8C-83A1-F6EECF244321}">
                <p14:modId xmlns:p14="http://schemas.microsoft.com/office/powerpoint/2010/main" val="72108554"/>
              </p:ext>
            </p:extLst>
          </p:nvPr>
        </p:nvGraphicFramePr>
        <p:xfrm>
          <a:off x="4242018" y="1733560"/>
          <a:ext cx="4749581" cy="2905613"/>
        </p:xfrm>
        <a:graphic>
          <a:graphicData uri="http://schemas.openxmlformats.org/drawingml/2006/table">
            <a:tbl>
              <a:tblPr firstRow="1" bandRow="1">
                <a:tableStyleId>{21E4AEA4-8DFA-4A89-87EB-49C32662AFE0}</a:tableStyleId>
              </a:tblPr>
              <a:tblGrid>
                <a:gridCol w="1712700">
                  <a:extLst>
                    <a:ext uri="{9D8B030D-6E8A-4147-A177-3AD203B41FA5}">
                      <a16:colId xmlns:a16="http://schemas.microsoft.com/office/drawing/2014/main" val="231604027"/>
                    </a:ext>
                  </a:extLst>
                </a:gridCol>
                <a:gridCol w="3036881">
                  <a:extLst>
                    <a:ext uri="{9D8B030D-6E8A-4147-A177-3AD203B41FA5}">
                      <a16:colId xmlns:a16="http://schemas.microsoft.com/office/drawing/2014/main" val="1652624868"/>
                    </a:ext>
                  </a:extLst>
                </a:gridCol>
              </a:tblGrid>
              <a:tr h="372968">
                <a:tc>
                  <a:txBody>
                    <a:bodyPr/>
                    <a:lstStyle/>
                    <a:p>
                      <a:pPr algn="l"/>
                      <a:r>
                        <a:rPr lang="en-US" sz="1100" b="1" dirty="0">
                          <a:solidFill>
                            <a:schemeClr val="bg1"/>
                          </a:solidFill>
                          <a:latin typeface="Titillium Web" panose="00000500000000000000" pitchFamily="2" charset="0"/>
                        </a:rPr>
                        <a:t>Date of Survey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schemeClr>
                    </a:solidFill>
                  </a:tcPr>
                </a:tc>
                <a:tc>
                  <a:txBody>
                    <a:bodyPr/>
                    <a:lstStyle/>
                    <a:p>
                      <a:pPr algn="l"/>
                      <a:r>
                        <a:rPr lang="en-US" sz="1100" b="0" dirty="0">
                          <a:solidFill>
                            <a:schemeClr val="bg1"/>
                          </a:solidFill>
                          <a:latin typeface="Titillium Web" panose="00000500000000000000" pitchFamily="2" charset="0"/>
                        </a:rPr>
                        <a:t>11 February – 26 March 2026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2666106643"/>
                  </a:ext>
                </a:extLst>
              </a:tr>
              <a:tr h="461503">
                <a:tc>
                  <a:txBody>
                    <a:bodyPr/>
                    <a:lstStyle/>
                    <a:p>
                      <a:pPr algn="l"/>
                      <a:r>
                        <a:rPr lang="en-US" sz="1100" b="1" dirty="0">
                          <a:solidFill>
                            <a:schemeClr val="bg2"/>
                          </a:solidFill>
                          <a:latin typeface="Titillium Web" panose="00000500000000000000" pitchFamily="2" charset="0"/>
                        </a:rPr>
                        <a:t>Survey Method</a:t>
                      </a:r>
                    </a:p>
                  </a:txBody>
                  <a:tcPr marL="45720" marR="45720" marT="22860" marB="228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D" sz="1100" b="0" i="0" u="none" strike="noStrike" cap="none" dirty="0">
                          <a:solidFill>
                            <a:schemeClr val="bg2"/>
                          </a:solidFill>
                          <a:latin typeface="Titillium Web" panose="00000500000000000000" pitchFamily="2" charset="0"/>
                          <a:ea typeface="+mn-ea"/>
                          <a:cs typeface="+mn-cs"/>
                          <a:sym typeface="Arial"/>
                        </a:rPr>
                        <a:t>Quantitative – Online questionnaire with non-probability, Purposive Sampling</a:t>
                      </a:r>
                      <a:r>
                        <a:rPr lang="en-ID" sz="1400" b="0" i="0" u="none" strike="noStrike" cap="none" baseline="0" dirty="0">
                          <a:solidFill>
                            <a:schemeClr val="dk1"/>
                          </a:solidFill>
                          <a:latin typeface="+mn-lt"/>
                          <a:ea typeface="+mn-ea"/>
                          <a:cs typeface="+mn-cs"/>
                          <a:sym typeface="Arial"/>
                        </a:rPr>
                        <a:t>	</a:t>
                      </a:r>
                    </a:p>
                  </a:txBody>
                  <a:tcPr marL="45720" marR="45720" marT="22860" marB="228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88004172"/>
                  </a:ext>
                </a:extLst>
              </a:tr>
              <a:tr h="582231">
                <a:tc>
                  <a:txBody>
                    <a:bodyPr/>
                    <a:lstStyle/>
                    <a:p>
                      <a:pPr algn="l"/>
                      <a:r>
                        <a:rPr lang="en-US" sz="1100" b="1" dirty="0">
                          <a:solidFill>
                            <a:schemeClr val="bg1"/>
                          </a:solidFill>
                          <a:latin typeface="Titillium Web" panose="00000500000000000000" pitchFamily="2" charset="0"/>
                        </a:rPr>
                        <a:t>Population</a:t>
                      </a:r>
                    </a:p>
                  </a:txBody>
                  <a:tcPr marL="45720" marR="45720" marT="22860" marB="228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schemeClr>
                    </a:solidFill>
                  </a:tcPr>
                </a:tc>
                <a:tc>
                  <a:txBody>
                    <a:bodyPr/>
                    <a:lstStyle/>
                    <a:p>
                      <a:r>
                        <a:rPr lang="en-US" sz="1100" b="0" i="0" u="none" strike="noStrike" cap="none" dirty="0">
                          <a:solidFill>
                            <a:schemeClr val="bg1"/>
                          </a:solidFill>
                          <a:latin typeface="Titillium Web" panose="00000500000000000000" pitchFamily="2" charset="0"/>
                          <a:ea typeface="+mn-ea"/>
                          <a:cs typeface="+mn-cs"/>
                          <a:sym typeface="Arial"/>
                        </a:rPr>
                        <a:t>All energy industry stakeholders in Indonesia who are involved in or have an interest in the development of renewable energy projects.</a:t>
                      </a:r>
                    </a:p>
                  </a:txBody>
                  <a:tcPr marL="45720" marR="45720" marT="22860" marB="228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735732743"/>
                  </a:ext>
                </a:extLst>
              </a:tr>
              <a:tr h="372968">
                <a:tc>
                  <a:txBody>
                    <a:bodyPr/>
                    <a:lstStyle/>
                    <a:p>
                      <a:pPr algn="l"/>
                      <a:r>
                        <a:rPr lang="en-US" sz="1100" b="1" dirty="0">
                          <a:solidFill>
                            <a:schemeClr val="bg2"/>
                          </a:solidFill>
                          <a:latin typeface="Titillium Web" panose="00000500000000000000" pitchFamily="2" charset="0"/>
                        </a:rPr>
                        <a:t>Respondent Criteria</a:t>
                      </a:r>
                    </a:p>
                  </a:txBody>
                  <a:tcPr marL="45720" marR="45720" marT="22860" marB="228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r>
                        <a:rPr lang="fi-FI" sz="1100" b="0" dirty="0">
                          <a:solidFill>
                            <a:schemeClr val="bg2"/>
                          </a:solidFill>
                          <a:latin typeface="Titillium Web" panose="00000500000000000000" pitchFamily="2" charset="0"/>
                        </a:rPr>
                        <a:t>Male and female, aged &gt;= 18 tahun</a:t>
                      </a:r>
                    </a:p>
                  </a:txBody>
                  <a:tcPr marL="45720" marR="45720" marT="22860" marB="228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384835913"/>
                  </a:ext>
                </a:extLst>
              </a:tr>
              <a:tr h="1115943">
                <a:tc>
                  <a:txBody>
                    <a:bodyPr/>
                    <a:lstStyle/>
                    <a:p>
                      <a:pPr algn="l"/>
                      <a:endParaRPr lang="en-US" sz="1100" b="0" dirty="0">
                        <a:solidFill>
                          <a:schemeClr val="bg1"/>
                        </a:solidFill>
                        <a:latin typeface="Titillium Web" panose="00000500000000000000" pitchFamily="2" charset="0"/>
                      </a:endParaRPr>
                    </a:p>
                  </a:txBody>
                  <a:tcPr marL="45720" marR="45720" marT="22860" marB="228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schemeClr>
                    </a:solidFill>
                  </a:tcPr>
                </a:tc>
                <a:tc>
                  <a:txBody>
                    <a:bodyPr/>
                    <a:lstStyle/>
                    <a:p>
                      <a:pPr marL="171450" indent="-171450">
                        <a:buClr>
                          <a:schemeClr val="accent1"/>
                        </a:buClr>
                        <a:buFont typeface="Arial" panose="020B0604020202020204" pitchFamily="34" charset="0"/>
                        <a:buChar char="•"/>
                      </a:pPr>
                      <a:r>
                        <a:rPr lang="en-US" sz="1100" b="0" kern="1200" dirty="0">
                          <a:solidFill>
                            <a:srgbClr val="FFFFFF"/>
                          </a:solidFill>
                          <a:latin typeface="Titillium Web" panose="00000500000000000000" pitchFamily="2" charset="0"/>
                          <a:ea typeface="+mn-ea"/>
                          <a:cs typeface="+mn-cs"/>
                        </a:rPr>
                        <a:t>Have direct or indirect involvement in renewable energy projects</a:t>
                      </a:r>
                    </a:p>
                    <a:p>
                      <a:pPr marL="171450" indent="-171450">
                        <a:buClr>
                          <a:schemeClr val="accent1"/>
                        </a:buClr>
                        <a:buFont typeface="Arial" panose="020B0604020202020204" pitchFamily="34" charset="0"/>
                        <a:buChar char="•"/>
                      </a:pPr>
                      <a:r>
                        <a:rPr lang="en-US" sz="1100" b="0" kern="1200" dirty="0">
                          <a:solidFill>
                            <a:srgbClr val="FFFFFF"/>
                          </a:solidFill>
                          <a:latin typeface="Titillium Web" panose="00000500000000000000" pitchFamily="2" charset="0"/>
                          <a:ea typeface="+mn-ea"/>
                          <a:cs typeface="+mn-cs"/>
                        </a:rPr>
                        <a:t>Possess knowledge or understanding of the energy/power sector in Indonesia</a:t>
                      </a:r>
                    </a:p>
                    <a:p>
                      <a:pPr marL="171450" indent="-171450">
                        <a:buClr>
                          <a:schemeClr val="accent1"/>
                        </a:buClr>
                        <a:buFont typeface="Arial" panose="020B0604020202020204" pitchFamily="34" charset="0"/>
                        <a:buChar char="•"/>
                      </a:pPr>
                      <a:r>
                        <a:rPr lang="en-US" sz="1100" b="0" kern="1200" dirty="0">
                          <a:solidFill>
                            <a:srgbClr val="FFFFFF"/>
                          </a:solidFill>
                          <a:latin typeface="Titillium Web" panose="00000500000000000000" pitchFamily="2" charset="0"/>
                          <a:ea typeface="+mn-ea"/>
                          <a:cs typeface="+mn-cs"/>
                        </a:rPr>
                        <a:t>Be involved in decision-making, analysis, or implementation related to energy projects</a:t>
                      </a:r>
                      <a:endParaRPr lang="sv-SE" sz="1100" b="0" kern="1200" dirty="0">
                        <a:solidFill>
                          <a:schemeClr val="bg1"/>
                        </a:solidFill>
                        <a:latin typeface="Titillium Web" panose="00000500000000000000" pitchFamily="2" charset="0"/>
                        <a:ea typeface="+mn-ea"/>
                        <a:cs typeface="+mn-cs"/>
                      </a:endParaRPr>
                    </a:p>
                  </a:txBody>
                  <a:tcPr marL="45720" marR="45720" marT="22860" marB="228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3822315028"/>
                  </a:ext>
                </a:extLst>
              </a:tr>
            </a:tbl>
          </a:graphicData>
        </a:graphic>
      </p:graphicFrame>
      <p:grpSp>
        <p:nvGrpSpPr>
          <p:cNvPr id="4" name="Group 3">
            <a:extLst>
              <a:ext uri="{FF2B5EF4-FFF2-40B4-BE49-F238E27FC236}">
                <a16:creationId xmlns:a16="http://schemas.microsoft.com/office/drawing/2014/main" id="{58ABBAC0-8C03-C50F-A02F-17FAD6ADF7B6}"/>
              </a:ext>
            </a:extLst>
          </p:cNvPr>
          <p:cNvGrpSpPr/>
          <p:nvPr/>
        </p:nvGrpSpPr>
        <p:grpSpPr>
          <a:xfrm>
            <a:off x="4338641" y="1051397"/>
            <a:ext cx="723900" cy="644054"/>
            <a:chOff x="3429000" y="1153308"/>
            <a:chExt cx="778469" cy="586992"/>
          </a:xfrm>
        </p:grpSpPr>
        <p:sp>
          <p:nvSpPr>
            <p:cNvPr id="5" name="Rounded Rectangle 10">
              <a:extLst>
                <a:ext uri="{FF2B5EF4-FFF2-40B4-BE49-F238E27FC236}">
                  <a16:creationId xmlns:a16="http://schemas.microsoft.com/office/drawing/2014/main" id="{C080E722-B91A-80AE-1FD9-885FB25D2489}"/>
                </a:ext>
              </a:extLst>
            </p:cNvPr>
            <p:cNvSpPr/>
            <p:nvPr/>
          </p:nvSpPr>
          <p:spPr>
            <a:xfrm>
              <a:off x="3429000" y="1153308"/>
              <a:ext cx="778469" cy="58699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Titillium Web" panose="00000500000000000000" pitchFamily="2" charset="0"/>
              </a:endParaRPr>
            </a:p>
          </p:txBody>
        </p:sp>
        <p:pic>
          <p:nvPicPr>
            <p:cNvPr id="6" name="Picture 4" descr="https://static.thenounproject.com/png/9712-200.png">
              <a:extLst>
                <a:ext uri="{FF2B5EF4-FFF2-40B4-BE49-F238E27FC236}">
                  <a16:creationId xmlns:a16="http://schemas.microsoft.com/office/drawing/2014/main" id="{D2594A33-54C1-CE60-3637-76F45457C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7035" y="1211968"/>
              <a:ext cx="504435" cy="50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Box 6">
            <a:extLst>
              <a:ext uri="{FF2B5EF4-FFF2-40B4-BE49-F238E27FC236}">
                <a16:creationId xmlns:a16="http://schemas.microsoft.com/office/drawing/2014/main" id="{BFA370E6-4107-4CD3-B391-7D364CAF662E}"/>
              </a:ext>
            </a:extLst>
          </p:cNvPr>
          <p:cNvSpPr txBox="1"/>
          <p:nvPr/>
        </p:nvSpPr>
        <p:spPr>
          <a:xfrm>
            <a:off x="5298397" y="1123950"/>
            <a:ext cx="1627365" cy="307777"/>
          </a:xfrm>
          <a:prstGeom prst="rect">
            <a:avLst/>
          </a:prstGeom>
          <a:noFill/>
        </p:spPr>
        <p:txBody>
          <a:bodyPr wrap="square">
            <a:spAutoFit/>
          </a:bodyPr>
          <a:lstStyle/>
          <a:p>
            <a:r>
              <a:rPr lang="en-US" altLang="en-US" sz="1400" dirty="0">
                <a:solidFill>
                  <a:srgbClr val="000000"/>
                </a:solidFill>
                <a:latin typeface="Titillium Web" panose="00000500000000000000" pitchFamily="2" charset="0"/>
                <a:cs typeface="Calibri" panose="020F0502020204030204" pitchFamily="34" charset="0"/>
              </a:rPr>
              <a:t>Sample Size</a:t>
            </a:r>
          </a:p>
        </p:txBody>
      </p:sp>
      <p:cxnSp>
        <p:nvCxnSpPr>
          <p:cNvPr id="8" name="Straight Connector 7">
            <a:extLst>
              <a:ext uri="{FF2B5EF4-FFF2-40B4-BE49-F238E27FC236}">
                <a16:creationId xmlns:a16="http://schemas.microsoft.com/office/drawing/2014/main" id="{2223E965-2648-9934-39DA-B003B69125E4}"/>
              </a:ext>
            </a:extLst>
          </p:cNvPr>
          <p:cNvCxnSpPr>
            <a:cxnSpLocks/>
          </p:cNvCxnSpPr>
          <p:nvPr/>
        </p:nvCxnSpPr>
        <p:spPr>
          <a:xfrm>
            <a:off x="6366855" y="1276350"/>
            <a:ext cx="2628000" cy="0"/>
          </a:xfrm>
          <a:prstGeom prst="line">
            <a:avLst/>
          </a:prstGeom>
          <a:ln w="31750">
            <a:solidFill>
              <a:schemeClr val="accent5">
                <a:lumMod val="50000"/>
              </a:schemeClr>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491B2DE4-65A8-BBCD-1520-DEF268FE2A58}"/>
              </a:ext>
            </a:extLst>
          </p:cNvPr>
          <p:cNvSpPr txBox="1"/>
          <p:nvPr/>
        </p:nvSpPr>
        <p:spPr>
          <a:xfrm>
            <a:off x="8125053" y="-276999"/>
            <a:ext cx="2310718" cy="276999"/>
          </a:xfrm>
          <a:prstGeom prst="rect">
            <a:avLst/>
          </a:prstGeom>
          <a:noFill/>
        </p:spPr>
        <p:txBody>
          <a:bodyPr wrap="square">
            <a:spAutoFit/>
          </a:bodyPr>
          <a:lstStyle/>
          <a:p>
            <a:r>
              <a:rPr lang="en-US" sz="1200" b="1" dirty="0">
                <a:solidFill>
                  <a:srgbClr val="000000"/>
                </a:solidFill>
                <a:latin typeface="Titillium Web" panose="00000500000000000000" pitchFamily="2" charset="0"/>
                <a:cs typeface="Calibri" panose="020F0502020204030204" pitchFamily="34" charset="0"/>
              </a:rPr>
              <a:t>(Call us to know more details)</a:t>
            </a:r>
            <a:endParaRPr lang="en-ID" sz="1200" b="1" dirty="0">
              <a:latin typeface="Titillium Web" panose="00000500000000000000" pitchFamily="2" charset="0"/>
            </a:endParaRPr>
          </a:p>
        </p:txBody>
      </p:sp>
      <p:pic>
        <p:nvPicPr>
          <p:cNvPr id="10" name="Picture 2" descr="Research Vector PNG Images With Transparent Background | Free Download On  Lovepik">
            <a:extLst>
              <a:ext uri="{FF2B5EF4-FFF2-40B4-BE49-F238E27FC236}">
                <a16:creationId xmlns:a16="http://schemas.microsoft.com/office/drawing/2014/main" id="{5BCA9929-931F-FFD8-B916-2753B97A5D9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14549" y="1504578"/>
            <a:ext cx="2819772" cy="281977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DA14532-04DB-FB1E-5EB4-A943BDD89FFA}"/>
              </a:ext>
            </a:extLst>
          </p:cNvPr>
          <p:cNvSpPr txBox="1"/>
          <p:nvPr/>
        </p:nvSpPr>
        <p:spPr>
          <a:xfrm>
            <a:off x="5374596" y="1286948"/>
            <a:ext cx="2310718" cy="276999"/>
          </a:xfrm>
          <a:prstGeom prst="rect">
            <a:avLst/>
          </a:prstGeom>
          <a:noFill/>
        </p:spPr>
        <p:txBody>
          <a:bodyPr wrap="square">
            <a:spAutoFit/>
          </a:bodyPr>
          <a:lstStyle/>
          <a:p>
            <a:r>
              <a:rPr lang="en-US" sz="1200" b="1" dirty="0">
                <a:solidFill>
                  <a:srgbClr val="000000"/>
                </a:solidFill>
                <a:latin typeface="Titillium Web" panose="00000500000000000000" pitchFamily="2" charset="0"/>
                <a:cs typeface="Calibri" panose="020F0502020204030204" pitchFamily="34" charset="0"/>
              </a:rPr>
              <a:t>(Call us to know more details)</a:t>
            </a:r>
            <a:endParaRPr lang="en-ID" sz="1200" b="1" dirty="0">
              <a:latin typeface="Titillium Web" panose="00000500000000000000" pitchFamily="2" charset="0"/>
            </a:endParaRPr>
          </a:p>
        </p:txBody>
      </p:sp>
    </p:spTree>
    <p:extLst>
      <p:ext uri="{BB962C8B-B14F-4D97-AF65-F5344CB8AC3E}">
        <p14:creationId xmlns:p14="http://schemas.microsoft.com/office/powerpoint/2010/main" val="2799141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3FB33140-75C8-FDF2-5FA4-34D8E20FDE4B}"/>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C9534FF4-15B0-273D-A106-87A49CA4ABDE}"/>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4</a:t>
            </a:fld>
            <a:endParaRPr>
              <a:latin typeface="Titillium Web" panose="00000500000000000000" pitchFamily="2" charset="0"/>
            </a:endParaRPr>
          </a:p>
        </p:txBody>
      </p:sp>
      <p:sp>
        <p:nvSpPr>
          <p:cNvPr id="24" name="Title 1">
            <a:extLst>
              <a:ext uri="{FF2B5EF4-FFF2-40B4-BE49-F238E27FC236}">
                <a16:creationId xmlns:a16="http://schemas.microsoft.com/office/drawing/2014/main" id="{8A0A5192-C49C-626D-CFFE-5CF22EFEBA9F}"/>
              </a:ext>
            </a:extLst>
          </p:cNvPr>
          <p:cNvSpPr txBox="1">
            <a:spLocks/>
          </p:cNvSpPr>
          <p:nvPr/>
        </p:nvSpPr>
        <p:spPr>
          <a:xfrm>
            <a:off x="740055" y="112671"/>
            <a:ext cx="4445678" cy="5762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Titillium Web" panose="00000500000000000000" pitchFamily="2" charset="0"/>
                <a:cs typeface="Arial"/>
              </a:rPr>
              <a:t>RESPONDENT </a:t>
            </a:r>
            <a:r>
              <a:rPr lang="en-US" sz="2400" dirty="0">
                <a:latin typeface="Titillium Web" panose="00000500000000000000" pitchFamily="2" charset="0"/>
                <a:cs typeface="Arial"/>
                <a:sym typeface="Arial"/>
              </a:rPr>
              <a:t>PROFILE</a:t>
            </a:r>
          </a:p>
        </p:txBody>
      </p:sp>
      <p:graphicFrame>
        <p:nvGraphicFramePr>
          <p:cNvPr id="11" name="Table 10">
            <a:extLst>
              <a:ext uri="{FF2B5EF4-FFF2-40B4-BE49-F238E27FC236}">
                <a16:creationId xmlns:a16="http://schemas.microsoft.com/office/drawing/2014/main" id="{C573632F-C117-2C74-CCEB-40D8885349DF}"/>
              </a:ext>
            </a:extLst>
          </p:cNvPr>
          <p:cNvGraphicFramePr>
            <a:graphicFrameLocks noGrp="1"/>
          </p:cNvGraphicFramePr>
          <p:nvPr>
            <p:extLst>
              <p:ext uri="{D42A27DB-BD31-4B8C-83A1-F6EECF244321}">
                <p14:modId xmlns:p14="http://schemas.microsoft.com/office/powerpoint/2010/main" val="2885826107"/>
              </p:ext>
            </p:extLst>
          </p:nvPr>
        </p:nvGraphicFramePr>
        <p:xfrm>
          <a:off x="228601" y="1123950"/>
          <a:ext cx="2895600" cy="304800"/>
        </p:xfrm>
        <a:graphic>
          <a:graphicData uri="http://schemas.openxmlformats.org/drawingml/2006/table">
            <a:tbl>
              <a:tblPr firstRow="1" bandRow="1">
                <a:tableStyleId>{21E4AEA4-8DFA-4A89-87EB-49C32662AFE0}</a:tableStyleId>
              </a:tblPr>
              <a:tblGrid>
                <a:gridCol w="2895600">
                  <a:extLst>
                    <a:ext uri="{9D8B030D-6E8A-4147-A177-3AD203B41FA5}">
                      <a16:colId xmlns:a16="http://schemas.microsoft.com/office/drawing/2014/main" val="231604027"/>
                    </a:ext>
                  </a:extLst>
                </a:gridCol>
              </a:tblGrid>
              <a:tr h="304800">
                <a:tc>
                  <a:txBody>
                    <a:bodyPr/>
                    <a:lstStyle/>
                    <a:p>
                      <a:pPr algn="ctr"/>
                      <a:r>
                        <a:rPr lang="en-US" sz="1200" dirty="0">
                          <a:latin typeface="Titillium Web" panose="00000500000000000000" pitchFamily="2" charset="0"/>
                        </a:rPr>
                        <a:t>GENDER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2666106643"/>
                  </a:ext>
                </a:extLst>
              </a:tr>
            </a:tbl>
          </a:graphicData>
        </a:graphic>
      </p:graphicFrame>
      <p:pic>
        <p:nvPicPr>
          <p:cNvPr id="12" name="Picture 11">
            <a:extLst>
              <a:ext uri="{FF2B5EF4-FFF2-40B4-BE49-F238E27FC236}">
                <a16:creationId xmlns:a16="http://schemas.microsoft.com/office/drawing/2014/main" id="{BDB27249-6EDE-209D-7599-12FE10503515}"/>
              </a:ext>
            </a:extLst>
          </p:cNvPr>
          <p:cNvPicPr>
            <a:picLocks noChangeAspect="1"/>
          </p:cNvPicPr>
          <p:nvPr/>
        </p:nvPicPr>
        <p:blipFill>
          <a:blip r:embed="rId3">
            <a:biLevel thresh="50000"/>
          </a:blip>
          <a:stretch>
            <a:fillRect/>
          </a:stretch>
        </p:blipFill>
        <p:spPr>
          <a:xfrm>
            <a:off x="381000" y="1447142"/>
            <a:ext cx="470918" cy="1059565"/>
          </a:xfrm>
          <a:prstGeom prst="rect">
            <a:avLst/>
          </a:prstGeom>
        </p:spPr>
      </p:pic>
      <p:pic>
        <p:nvPicPr>
          <p:cNvPr id="13" name="Picture 12">
            <a:extLst>
              <a:ext uri="{FF2B5EF4-FFF2-40B4-BE49-F238E27FC236}">
                <a16:creationId xmlns:a16="http://schemas.microsoft.com/office/drawing/2014/main" id="{9A6FCE37-480E-74DE-D067-DD0052C9AAC6}"/>
              </a:ext>
            </a:extLst>
          </p:cNvPr>
          <p:cNvPicPr>
            <a:picLocks noChangeAspect="1"/>
          </p:cNvPicPr>
          <p:nvPr/>
        </p:nvPicPr>
        <p:blipFill>
          <a:blip r:embed="rId4">
            <a:clrChange>
              <a:clrFrom>
                <a:srgbClr val="F1FAFC"/>
              </a:clrFrom>
              <a:clrTo>
                <a:srgbClr val="F1FAFC">
                  <a:alpha val="0"/>
                </a:srgbClr>
              </a:clrTo>
            </a:clrChange>
            <a:duotone>
              <a:schemeClr val="accent3">
                <a:shade val="45000"/>
                <a:satMod val="135000"/>
              </a:schemeClr>
              <a:prstClr val="white"/>
            </a:duotone>
          </a:blip>
          <a:stretch>
            <a:fillRect/>
          </a:stretch>
        </p:blipFill>
        <p:spPr>
          <a:xfrm>
            <a:off x="2247878" y="1447143"/>
            <a:ext cx="525800" cy="1059564"/>
          </a:xfrm>
          <a:prstGeom prst="rect">
            <a:avLst/>
          </a:prstGeom>
        </p:spPr>
      </p:pic>
      <p:cxnSp>
        <p:nvCxnSpPr>
          <p:cNvPr id="14" name="Straight Connector 13">
            <a:extLst>
              <a:ext uri="{FF2B5EF4-FFF2-40B4-BE49-F238E27FC236}">
                <a16:creationId xmlns:a16="http://schemas.microsoft.com/office/drawing/2014/main" id="{51C4C35F-418E-7B0E-2195-2F4A0EF479AF}"/>
              </a:ext>
            </a:extLst>
          </p:cNvPr>
          <p:cNvCxnSpPr/>
          <p:nvPr/>
        </p:nvCxnSpPr>
        <p:spPr>
          <a:xfrm>
            <a:off x="762000" y="2114550"/>
            <a:ext cx="1476000" cy="0"/>
          </a:xfrm>
          <a:prstGeom prst="line">
            <a:avLst/>
          </a:prstGeom>
          <a:ln w="15875">
            <a:solidFill>
              <a:schemeClr val="tx2">
                <a:lumMod val="75000"/>
              </a:schemeClr>
            </a:solidFill>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BDF509D9-F15F-F25C-D076-5C2F954010EA}"/>
              </a:ext>
            </a:extLst>
          </p:cNvPr>
          <p:cNvSpPr txBox="1"/>
          <p:nvPr/>
        </p:nvSpPr>
        <p:spPr>
          <a:xfrm>
            <a:off x="762000" y="1562040"/>
            <a:ext cx="1447800" cy="400110"/>
          </a:xfrm>
          <a:prstGeom prst="rect">
            <a:avLst/>
          </a:prstGeom>
          <a:noFill/>
        </p:spPr>
        <p:txBody>
          <a:bodyPr wrap="square">
            <a:spAutoFit/>
          </a:bodyPr>
          <a:lstStyle/>
          <a:p>
            <a:r>
              <a:rPr lang="en-US" sz="2000" b="1" dirty="0">
                <a:solidFill>
                  <a:srgbClr val="000000"/>
                </a:solidFill>
                <a:latin typeface="Titillium Web" panose="00000500000000000000" pitchFamily="2" charset="0"/>
                <a:cs typeface="Calibri" panose="020F0502020204030204" pitchFamily="34" charset="0"/>
              </a:rPr>
              <a:t>86,43%</a:t>
            </a:r>
            <a:endParaRPr lang="en-ID" sz="2000" b="1" dirty="0">
              <a:latin typeface="Titillium Web" panose="00000500000000000000" pitchFamily="2" charset="0"/>
            </a:endParaRPr>
          </a:p>
        </p:txBody>
      </p:sp>
      <p:sp>
        <p:nvSpPr>
          <p:cNvPr id="16" name="TextBox 15">
            <a:extLst>
              <a:ext uri="{FF2B5EF4-FFF2-40B4-BE49-F238E27FC236}">
                <a16:creationId xmlns:a16="http://schemas.microsoft.com/office/drawing/2014/main" id="{5F72388C-A58E-BD11-E412-C304C14148A9}"/>
              </a:ext>
            </a:extLst>
          </p:cNvPr>
          <p:cNvSpPr txBox="1"/>
          <p:nvPr/>
        </p:nvSpPr>
        <p:spPr>
          <a:xfrm>
            <a:off x="1447800" y="2171640"/>
            <a:ext cx="1066800" cy="400110"/>
          </a:xfrm>
          <a:prstGeom prst="rect">
            <a:avLst/>
          </a:prstGeom>
          <a:noFill/>
        </p:spPr>
        <p:txBody>
          <a:bodyPr wrap="square">
            <a:spAutoFit/>
          </a:bodyPr>
          <a:lstStyle/>
          <a:p>
            <a:r>
              <a:rPr lang="en-US" sz="2000" b="1" dirty="0">
                <a:solidFill>
                  <a:srgbClr val="000000"/>
                </a:solidFill>
                <a:latin typeface="Titillium Web" panose="00000500000000000000" pitchFamily="2" charset="0"/>
                <a:cs typeface="Calibri" panose="020F0502020204030204" pitchFamily="34" charset="0"/>
              </a:rPr>
              <a:t>13,57%</a:t>
            </a:r>
            <a:endParaRPr lang="en-ID" sz="2000" b="1" dirty="0">
              <a:latin typeface="Titillium Web" panose="00000500000000000000" pitchFamily="2" charset="0"/>
            </a:endParaRPr>
          </a:p>
        </p:txBody>
      </p:sp>
      <p:sp>
        <p:nvSpPr>
          <p:cNvPr id="17" name="TextBox 16">
            <a:extLst>
              <a:ext uri="{FF2B5EF4-FFF2-40B4-BE49-F238E27FC236}">
                <a16:creationId xmlns:a16="http://schemas.microsoft.com/office/drawing/2014/main" id="{5B878612-CBA7-055C-8B64-403F9743FA5F}"/>
              </a:ext>
            </a:extLst>
          </p:cNvPr>
          <p:cNvSpPr txBox="1"/>
          <p:nvPr/>
        </p:nvSpPr>
        <p:spPr>
          <a:xfrm>
            <a:off x="336353" y="2495550"/>
            <a:ext cx="1224247" cy="276999"/>
          </a:xfrm>
          <a:prstGeom prst="rect">
            <a:avLst/>
          </a:prstGeom>
          <a:noFill/>
        </p:spPr>
        <p:txBody>
          <a:bodyPr wrap="square">
            <a:spAutoFit/>
          </a:bodyPr>
          <a:lstStyle/>
          <a:p>
            <a:r>
              <a:rPr lang="en-US" altLang="en-US" sz="1200" dirty="0">
                <a:solidFill>
                  <a:srgbClr val="000000"/>
                </a:solidFill>
                <a:latin typeface="Titillium Web" panose="00000500000000000000" pitchFamily="2" charset="0"/>
                <a:cs typeface="Calibri" panose="020F0502020204030204" pitchFamily="34" charset="0"/>
              </a:rPr>
              <a:t>Male</a:t>
            </a:r>
          </a:p>
        </p:txBody>
      </p:sp>
      <p:sp>
        <p:nvSpPr>
          <p:cNvPr id="18" name="TextBox 17">
            <a:extLst>
              <a:ext uri="{FF2B5EF4-FFF2-40B4-BE49-F238E27FC236}">
                <a16:creationId xmlns:a16="http://schemas.microsoft.com/office/drawing/2014/main" id="{BDF11232-E9BA-5DC7-D4CB-5483D7A11C38}"/>
              </a:ext>
            </a:extLst>
          </p:cNvPr>
          <p:cNvSpPr txBox="1"/>
          <p:nvPr/>
        </p:nvSpPr>
        <p:spPr>
          <a:xfrm>
            <a:off x="2057400" y="2500520"/>
            <a:ext cx="1335000" cy="276999"/>
          </a:xfrm>
          <a:prstGeom prst="rect">
            <a:avLst/>
          </a:prstGeom>
          <a:noFill/>
        </p:spPr>
        <p:txBody>
          <a:bodyPr wrap="square">
            <a:spAutoFit/>
          </a:bodyPr>
          <a:lstStyle/>
          <a:p>
            <a:r>
              <a:rPr lang="en-US" altLang="en-US" sz="1200" dirty="0">
                <a:solidFill>
                  <a:srgbClr val="000000"/>
                </a:solidFill>
                <a:latin typeface="Titillium Web" panose="00000500000000000000" pitchFamily="2" charset="0"/>
                <a:cs typeface="Calibri" panose="020F0502020204030204" pitchFamily="34" charset="0"/>
              </a:rPr>
              <a:t>Female</a:t>
            </a:r>
          </a:p>
        </p:txBody>
      </p:sp>
      <p:graphicFrame>
        <p:nvGraphicFramePr>
          <p:cNvPr id="19" name="Table 18">
            <a:extLst>
              <a:ext uri="{FF2B5EF4-FFF2-40B4-BE49-F238E27FC236}">
                <a16:creationId xmlns:a16="http://schemas.microsoft.com/office/drawing/2014/main" id="{0DB39966-CD6C-172D-3F22-A35E6F627394}"/>
              </a:ext>
            </a:extLst>
          </p:cNvPr>
          <p:cNvGraphicFramePr>
            <a:graphicFrameLocks noGrp="1"/>
          </p:cNvGraphicFramePr>
          <p:nvPr>
            <p:extLst>
              <p:ext uri="{D42A27DB-BD31-4B8C-83A1-F6EECF244321}">
                <p14:modId xmlns:p14="http://schemas.microsoft.com/office/powerpoint/2010/main" val="3934988296"/>
              </p:ext>
            </p:extLst>
          </p:nvPr>
        </p:nvGraphicFramePr>
        <p:xfrm>
          <a:off x="3200399" y="1123950"/>
          <a:ext cx="5748396" cy="304800"/>
        </p:xfrm>
        <a:graphic>
          <a:graphicData uri="http://schemas.openxmlformats.org/drawingml/2006/table">
            <a:tbl>
              <a:tblPr firstRow="1" bandRow="1">
                <a:tableStyleId>{21E4AEA4-8DFA-4A89-87EB-49C32662AFE0}</a:tableStyleId>
              </a:tblPr>
              <a:tblGrid>
                <a:gridCol w="5748396">
                  <a:extLst>
                    <a:ext uri="{9D8B030D-6E8A-4147-A177-3AD203B41FA5}">
                      <a16:colId xmlns:a16="http://schemas.microsoft.com/office/drawing/2014/main" val="231604027"/>
                    </a:ext>
                  </a:extLst>
                </a:gridCol>
              </a:tblGrid>
              <a:tr h="304800">
                <a:tc>
                  <a:txBody>
                    <a:bodyPr/>
                    <a:lstStyle/>
                    <a:p>
                      <a:pPr algn="ctr"/>
                      <a:r>
                        <a:rPr lang="en-US" sz="1200" dirty="0">
                          <a:latin typeface="Titillium Web" panose="00000500000000000000" pitchFamily="2" charset="0"/>
                        </a:rPr>
                        <a:t>AGE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2666106643"/>
                  </a:ext>
                </a:extLst>
              </a:tr>
            </a:tbl>
          </a:graphicData>
        </a:graphic>
      </p:graphicFrame>
      <p:graphicFrame>
        <p:nvGraphicFramePr>
          <p:cNvPr id="20" name="Chart 19">
            <a:extLst>
              <a:ext uri="{FF2B5EF4-FFF2-40B4-BE49-F238E27FC236}">
                <a16:creationId xmlns:a16="http://schemas.microsoft.com/office/drawing/2014/main" id="{B5D11508-45D2-22B5-C33C-269035BE0726}"/>
              </a:ext>
            </a:extLst>
          </p:cNvPr>
          <p:cNvGraphicFramePr/>
          <p:nvPr>
            <p:extLst>
              <p:ext uri="{D42A27DB-BD31-4B8C-83A1-F6EECF244321}">
                <p14:modId xmlns:p14="http://schemas.microsoft.com/office/powerpoint/2010/main" val="349015613"/>
              </p:ext>
            </p:extLst>
          </p:nvPr>
        </p:nvGraphicFramePr>
        <p:xfrm>
          <a:off x="3223281" y="1404191"/>
          <a:ext cx="5725513" cy="146184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Table 20">
            <a:extLst>
              <a:ext uri="{FF2B5EF4-FFF2-40B4-BE49-F238E27FC236}">
                <a16:creationId xmlns:a16="http://schemas.microsoft.com/office/drawing/2014/main" id="{B6A50153-002B-08CA-616A-384B7F300A17}"/>
              </a:ext>
            </a:extLst>
          </p:cNvPr>
          <p:cNvGraphicFramePr>
            <a:graphicFrameLocks noGrp="1"/>
          </p:cNvGraphicFramePr>
          <p:nvPr>
            <p:extLst>
              <p:ext uri="{D42A27DB-BD31-4B8C-83A1-F6EECF244321}">
                <p14:modId xmlns:p14="http://schemas.microsoft.com/office/powerpoint/2010/main" val="1471417038"/>
              </p:ext>
            </p:extLst>
          </p:nvPr>
        </p:nvGraphicFramePr>
        <p:xfrm>
          <a:off x="228600" y="2952750"/>
          <a:ext cx="4190999" cy="304800"/>
        </p:xfrm>
        <a:graphic>
          <a:graphicData uri="http://schemas.openxmlformats.org/drawingml/2006/table">
            <a:tbl>
              <a:tblPr firstRow="1" bandRow="1">
                <a:tableStyleId>{21E4AEA4-8DFA-4A89-87EB-49C32662AFE0}</a:tableStyleId>
              </a:tblPr>
              <a:tblGrid>
                <a:gridCol w="4190999">
                  <a:extLst>
                    <a:ext uri="{9D8B030D-6E8A-4147-A177-3AD203B41FA5}">
                      <a16:colId xmlns:a16="http://schemas.microsoft.com/office/drawing/2014/main" val="231604027"/>
                    </a:ext>
                  </a:extLst>
                </a:gridCol>
              </a:tblGrid>
              <a:tr h="304800">
                <a:tc>
                  <a:txBody>
                    <a:bodyPr/>
                    <a:lstStyle/>
                    <a:p>
                      <a:pPr algn="ctr"/>
                      <a:r>
                        <a:rPr lang="en-US" sz="1200" dirty="0">
                          <a:latin typeface="Titillium Web" panose="00000500000000000000" pitchFamily="2" charset="0"/>
                        </a:rPr>
                        <a:t>Institution of Origin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2666106643"/>
                  </a:ext>
                </a:extLst>
              </a:tr>
            </a:tbl>
          </a:graphicData>
        </a:graphic>
      </p:graphicFrame>
      <p:graphicFrame>
        <p:nvGraphicFramePr>
          <p:cNvPr id="22" name="Table 21">
            <a:extLst>
              <a:ext uri="{FF2B5EF4-FFF2-40B4-BE49-F238E27FC236}">
                <a16:creationId xmlns:a16="http://schemas.microsoft.com/office/drawing/2014/main" id="{00F780DB-73E5-B4C3-E8C2-F2BE5AC03F43}"/>
              </a:ext>
            </a:extLst>
          </p:cNvPr>
          <p:cNvGraphicFramePr>
            <a:graphicFrameLocks noGrp="1"/>
          </p:cNvGraphicFramePr>
          <p:nvPr>
            <p:extLst>
              <p:ext uri="{D42A27DB-BD31-4B8C-83A1-F6EECF244321}">
                <p14:modId xmlns:p14="http://schemas.microsoft.com/office/powerpoint/2010/main" val="3541199691"/>
              </p:ext>
            </p:extLst>
          </p:nvPr>
        </p:nvGraphicFramePr>
        <p:xfrm>
          <a:off x="4495800" y="2951912"/>
          <a:ext cx="4452996" cy="304800"/>
        </p:xfrm>
        <a:graphic>
          <a:graphicData uri="http://schemas.openxmlformats.org/drawingml/2006/table">
            <a:tbl>
              <a:tblPr firstRow="1" bandRow="1">
                <a:tableStyleId>{21E4AEA4-8DFA-4A89-87EB-49C32662AFE0}</a:tableStyleId>
              </a:tblPr>
              <a:tblGrid>
                <a:gridCol w="4452996">
                  <a:extLst>
                    <a:ext uri="{9D8B030D-6E8A-4147-A177-3AD203B41FA5}">
                      <a16:colId xmlns:a16="http://schemas.microsoft.com/office/drawing/2014/main" val="231604027"/>
                    </a:ext>
                  </a:extLst>
                </a:gridCol>
              </a:tblGrid>
              <a:tr h="304800">
                <a:tc>
                  <a:txBody>
                    <a:bodyPr/>
                    <a:lstStyle/>
                    <a:p>
                      <a:pPr algn="ctr"/>
                      <a:r>
                        <a:rPr lang="en-US" sz="1100" dirty="0">
                          <a:latin typeface="Titillium Web" panose="00000500000000000000" pitchFamily="2" charset="0"/>
                        </a:rPr>
                        <a:t>Involvement in renewable energy projects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2666106643"/>
                  </a:ext>
                </a:extLst>
              </a:tr>
            </a:tbl>
          </a:graphicData>
        </a:graphic>
      </p:graphicFrame>
      <p:graphicFrame>
        <p:nvGraphicFramePr>
          <p:cNvPr id="23" name="Chart 22">
            <a:extLst>
              <a:ext uri="{FF2B5EF4-FFF2-40B4-BE49-F238E27FC236}">
                <a16:creationId xmlns:a16="http://schemas.microsoft.com/office/drawing/2014/main" id="{D31C7D38-A52D-2512-5821-D64AB5725FD4}"/>
              </a:ext>
            </a:extLst>
          </p:cNvPr>
          <p:cNvGraphicFramePr/>
          <p:nvPr>
            <p:extLst>
              <p:ext uri="{D42A27DB-BD31-4B8C-83A1-F6EECF244321}">
                <p14:modId xmlns:p14="http://schemas.microsoft.com/office/powerpoint/2010/main" val="3381541580"/>
              </p:ext>
            </p:extLst>
          </p:nvPr>
        </p:nvGraphicFramePr>
        <p:xfrm>
          <a:off x="446222" y="3223702"/>
          <a:ext cx="4987634" cy="1811598"/>
        </p:xfrm>
        <a:graphic>
          <a:graphicData uri="http://schemas.openxmlformats.org/drawingml/2006/chart">
            <c:chart xmlns:c="http://schemas.openxmlformats.org/drawingml/2006/chart" xmlns:r="http://schemas.openxmlformats.org/officeDocument/2006/relationships" r:id="rId6"/>
          </a:graphicData>
        </a:graphic>
      </p:graphicFrame>
      <p:sp>
        <p:nvSpPr>
          <p:cNvPr id="26" name="TextBox 25">
            <a:extLst>
              <a:ext uri="{FF2B5EF4-FFF2-40B4-BE49-F238E27FC236}">
                <a16:creationId xmlns:a16="http://schemas.microsoft.com/office/drawing/2014/main" id="{8CB5069E-199C-AB50-A05C-1A4B46F79F77}"/>
              </a:ext>
            </a:extLst>
          </p:cNvPr>
          <p:cNvSpPr txBox="1"/>
          <p:nvPr/>
        </p:nvSpPr>
        <p:spPr>
          <a:xfrm>
            <a:off x="6513600" y="895350"/>
            <a:ext cx="2554200" cy="261610"/>
          </a:xfrm>
          <a:prstGeom prst="rect">
            <a:avLst/>
          </a:prstGeom>
          <a:noFill/>
        </p:spPr>
        <p:txBody>
          <a:bodyPr wrap="square">
            <a:spAutoFit/>
          </a:bodyPr>
          <a:lstStyle/>
          <a:p>
            <a:pPr algn="r"/>
            <a:r>
              <a:rPr kumimoji="0" lang="en-US" sz="1050" b="0"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(Base: All respondent, n= )</a:t>
            </a:r>
            <a:endParaRPr lang="en-ID" sz="1050" dirty="0">
              <a:latin typeface="Titillium Web" panose="00000500000000000000" pitchFamily="2" charset="0"/>
            </a:endParaRPr>
          </a:p>
        </p:txBody>
      </p:sp>
      <p:sp>
        <p:nvSpPr>
          <p:cNvPr id="27" name="TextBox 26">
            <a:extLst>
              <a:ext uri="{FF2B5EF4-FFF2-40B4-BE49-F238E27FC236}">
                <a16:creationId xmlns:a16="http://schemas.microsoft.com/office/drawing/2014/main" id="{199FA7B9-2BA6-F46E-91FE-553822A57827}"/>
              </a:ext>
            </a:extLst>
          </p:cNvPr>
          <p:cNvSpPr txBox="1"/>
          <p:nvPr/>
        </p:nvSpPr>
        <p:spPr>
          <a:xfrm>
            <a:off x="228600" y="547269"/>
            <a:ext cx="8720195" cy="461665"/>
          </a:xfrm>
          <a:prstGeom prst="rect">
            <a:avLst/>
          </a:prstGeom>
          <a:noFill/>
        </p:spPr>
        <p:txBody>
          <a:bodyPr wrap="square">
            <a:spAutoFit/>
          </a:bodyPr>
          <a:lstStyle/>
          <a:p>
            <a:pPr algn="just"/>
            <a:r>
              <a:rPr lang="en-US" altLang="en-US" sz="1200" dirty="0">
                <a:solidFill>
                  <a:srgbClr val="000000"/>
                </a:solidFill>
                <a:latin typeface="Titillium Web" panose="00000500000000000000" pitchFamily="2" charset="0"/>
                <a:cs typeface="Calibri" panose="020F0502020204030204" pitchFamily="34" charset="0"/>
              </a:rPr>
              <a:t>Overall, the majority of respondents are male, aged 26–35, primarily working in the EPC/technology provider sector, with most having indirect involvement in renewable energy projects.</a:t>
            </a:r>
          </a:p>
        </p:txBody>
      </p:sp>
      <p:graphicFrame>
        <p:nvGraphicFramePr>
          <p:cNvPr id="3" name="Chart 2">
            <a:extLst>
              <a:ext uri="{FF2B5EF4-FFF2-40B4-BE49-F238E27FC236}">
                <a16:creationId xmlns:a16="http://schemas.microsoft.com/office/drawing/2014/main" id="{D19A928B-AEBE-B822-F3FD-48B5DABEA4E1}"/>
              </a:ext>
            </a:extLst>
          </p:cNvPr>
          <p:cNvGraphicFramePr/>
          <p:nvPr>
            <p:extLst>
              <p:ext uri="{D42A27DB-BD31-4B8C-83A1-F6EECF244321}">
                <p14:modId xmlns:p14="http://schemas.microsoft.com/office/powerpoint/2010/main" val="2306250261"/>
              </p:ext>
            </p:extLst>
          </p:nvPr>
        </p:nvGraphicFramePr>
        <p:xfrm>
          <a:off x="4832132" y="3434002"/>
          <a:ext cx="3665982" cy="139099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520957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6">
          <a:extLst>
            <a:ext uri="{FF2B5EF4-FFF2-40B4-BE49-F238E27FC236}">
              <a16:creationId xmlns:a16="http://schemas.microsoft.com/office/drawing/2014/main" id="{65540991-9559-BC87-4F11-BE9FA8506641}"/>
            </a:ext>
          </a:extLst>
        </p:cNvPr>
        <p:cNvGrpSpPr/>
        <p:nvPr/>
      </p:nvGrpSpPr>
      <p:grpSpPr>
        <a:xfrm>
          <a:off x="0" y="0"/>
          <a:ext cx="0" cy="0"/>
          <a:chOff x="0" y="0"/>
          <a:chExt cx="0" cy="0"/>
        </a:xfrm>
      </p:grpSpPr>
      <p:sp>
        <p:nvSpPr>
          <p:cNvPr id="2" name="Google Shape;391;p3">
            <a:extLst>
              <a:ext uri="{FF2B5EF4-FFF2-40B4-BE49-F238E27FC236}">
                <a16:creationId xmlns:a16="http://schemas.microsoft.com/office/drawing/2014/main" id="{6A9E6E37-5AFD-51B7-D3E1-9CE17D8AAA32}"/>
              </a:ext>
            </a:extLst>
          </p:cNvPr>
          <p:cNvSpPr txBox="1"/>
          <p:nvPr/>
        </p:nvSpPr>
        <p:spPr>
          <a:xfrm>
            <a:off x="2224724" y="1604584"/>
            <a:ext cx="6580318" cy="992531"/>
          </a:xfrm>
          <a:prstGeom prst="rect">
            <a:avLst/>
          </a:prstGeom>
          <a:noFill/>
          <a:ln>
            <a:noFill/>
          </a:ln>
        </p:spPr>
        <p:txBody>
          <a:bodyPr spcFirstLastPara="1" wrap="square" lIns="68551" tIns="34266" rIns="68551" bIns="34266" anchor="t" anchorCtr="0">
            <a:spAutoFit/>
          </a:bodyPr>
          <a:lstStyle/>
          <a:p>
            <a:pPr marL="0" marR="0" lvl="0" indent="0" algn="ctr" defTabSz="685617"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chemeClr val="bg1"/>
                </a:solidFill>
                <a:effectLst/>
                <a:uLnTx/>
                <a:uFillTx/>
                <a:latin typeface="Titillium Web" panose="00000500000000000000" pitchFamily="2" charset="0"/>
                <a:sym typeface="Arial"/>
              </a:rPr>
              <a:t>Measuring industry perception: </a:t>
            </a:r>
            <a:r>
              <a:rPr kumimoji="0" lang="en-US" sz="2000" i="0" u="none" strike="noStrike" kern="0" cap="none" spc="0" normalizeH="0" baseline="0" noProof="0" dirty="0">
                <a:ln>
                  <a:noFill/>
                </a:ln>
                <a:solidFill>
                  <a:schemeClr val="bg1"/>
                </a:solidFill>
                <a:effectLst/>
                <a:uLnTx/>
                <a:uFillTx/>
                <a:latin typeface="Titillium Web" panose="00000500000000000000" pitchFamily="2" charset="0"/>
                <a:sym typeface="Arial"/>
              </a:rPr>
              <a:t>to assess industry perception and outlook on renewable energy development in Indonesia. </a:t>
            </a:r>
          </a:p>
        </p:txBody>
      </p:sp>
      <p:cxnSp>
        <p:nvCxnSpPr>
          <p:cNvPr id="3" name="Google Shape;393;p3">
            <a:extLst>
              <a:ext uri="{FF2B5EF4-FFF2-40B4-BE49-F238E27FC236}">
                <a16:creationId xmlns:a16="http://schemas.microsoft.com/office/drawing/2014/main" id="{A6B446E1-735F-E2E5-7A2C-225C24F527E0}"/>
              </a:ext>
            </a:extLst>
          </p:cNvPr>
          <p:cNvCxnSpPr/>
          <p:nvPr/>
        </p:nvCxnSpPr>
        <p:spPr>
          <a:xfrm>
            <a:off x="769362" y="2627150"/>
            <a:ext cx="1511774" cy="0"/>
          </a:xfrm>
          <a:prstGeom prst="straightConnector1">
            <a:avLst/>
          </a:prstGeom>
          <a:noFill/>
          <a:ln w="38100" cap="flat" cmpd="sng">
            <a:solidFill>
              <a:schemeClr val="bg1"/>
            </a:solidFill>
            <a:prstDash val="solid"/>
            <a:round/>
            <a:headEnd type="none" w="sm" len="sm"/>
            <a:tailEnd type="none" w="sm" len="sm"/>
          </a:ln>
        </p:spPr>
      </p:cxnSp>
      <p:sp>
        <p:nvSpPr>
          <p:cNvPr id="4" name="Freeform 30">
            <a:extLst>
              <a:ext uri="{FF2B5EF4-FFF2-40B4-BE49-F238E27FC236}">
                <a16:creationId xmlns:a16="http://schemas.microsoft.com/office/drawing/2014/main" id="{EC005395-94C3-9DEF-BE25-8C62AA2B44D6}"/>
              </a:ext>
            </a:extLst>
          </p:cNvPr>
          <p:cNvSpPr/>
          <p:nvPr/>
        </p:nvSpPr>
        <p:spPr>
          <a:xfrm>
            <a:off x="1128899" y="1765412"/>
            <a:ext cx="841683" cy="831162"/>
          </a:xfrm>
          <a:custGeom>
            <a:avLst/>
            <a:gdLst/>
            <a:ahLst/>
            <a:cxnLst/>
            <a:rect l="l" t="t" r="r" b="b"/>
            <a:pathLst>
              <a:path w="841683" h="831162">
                <a:moveTo>
                  <a:pt x="0" y="0"/>
                </a:moveTo>
                <a:lnTo>
                  <a:pt x="841682" y="0"/>
                </a:lnTo>
                <a:lnTo>
                  <a:pt x="841682" y="831162"/>
                </a:lnTo>
                <a:lnTo>
                  <a:pt x="0" y="831162"/>
                </a:lnTo>
                <a:lnTo>
                  <a:pt x="0" y="0"/>
                </a:lnTo>
                <a:close/>
              </a:path>
            </a:pathLst>
          </a:custGeom>
          <a:blipFill>
            <a:blip r:embed="rId3">
              <a:lum bright="70000" contrast="-70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ID" dirty="0">
              <a:latin typeface="Titillium Web" panose="00000500000000000000" pitchFamily="2" charset="0"/>
            </a:endParaRPr>
          </a:p>
        </p:txBody>
      </p:sp>
    </p:spTree>
    <p:extLst>
      <p:ext uri="{BB962C8B-B14F-4D97-AF65-F5344CB8AC3E}">
        <p14:creationId xmlns:p14="http://schemas.microsoft.com/office/powerpoint/2010/main" val="3300650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956DFED3-A930-B611-56B6-1B32313C064E}"/>
            </a:ext>
          </a:extLst>
        </p:cNvPr>
        <p:cNvGrpSpPr/>
        <p:nvPr/>
      </p:nvGrpSpPr>
      <p:grpSpPr>
        <a:xfrm>
          <a:off x="0" y="0"/>
          <a:ext cx="0" cy="0"/>
          <a:chOff x="0" y="0"/>
          <a:chExt cx="0" cy="0"/>
        </a:xfrm>
      </p:grpSpPr>
      <p:graphicFrame>
        <p:nvGraphicFramePr>
          <p:cNvPr id="45" name="Chart 44">
            <a:extLst>
              <a:ext uri="{FF2B5EF4-FFF2-40B4-BE49-F238E27FC236}">
                <a16:creationId xmlns:a16="http://schemas.microsoft.com/office/drawing/2014/main" id="{AE66BB7C-8014-29FE-176A-5B2B1AA67ECF}"/>
              </a:ext>
            </a:extLst>
          </p:cNvPr>
          <p:cNvGraphicFramePr/>
          <p:nvPr>
            <p:extLst>
              <p:ext uri="{D42A27DB-BD31-4B8C-83A1-F6EECF244321}">
                <p14:modId xmlns:p14="http://schemas.microsoft.com/office/powerpoint/2010/main" val="435311232"/>
              </p:ext>
            </p:extLst>
          </p:nvPr>
        </p:nvGraphicFramePr>
        <p:xfrm>
          <a:off x="-166069" y="1735721"/>
          <a:ext cx="4526442" cy="3156896"/>
        </p:xfrm>
        <a:graphic>
          <a:graphicData uri="http://schemas.openxmlformats.org/drawingml/2006/chart">
            <c:chart xmlns:c="http://schemas.openxmlformats.org/drawingml/2006/chart" xmlns:r="http://schemas.openxmlformats.org/officeDocument/2006/relationships" r:id="rId3"/>
          </a:graphicData>
        </a:graphic>
      </p:graphicFrame>
      <p:sp>
        <p:nvSpPr>
          <p:cNvPr id="396" name="Google Shape;396;p56">
            <a:extLst>
              <a:ext uri="{FF2B5EF4-FFF2-40B4-BE49-F238E27FC236}">
                <a16:creationId xmlns:a16="http://schemas.microsoft.com/office/drawing/2014/main" id="{BBB192BC-4551-DDD4-AAB0-03142D40009A}"/>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6</a:t>
            </a:fld>
            <a:endParaRPr>
              <a:latin typeface="Titillium Web" panose="00000500000000000000" pitchFamily="2" charset="0"/>
            </a:endParaRPr>
          </a:p>
        </p:txBody>
      </p:sp>
      <p:sp>
        <p:nvSpPr>
          <p:cNvPr id="42" name="TextBox 18">
            <a:extLst>
              <a:ext uri="{FF2B5EF4-FFF2-40B4-BE49-F238E27FC236}">
                <a16:creationId xmlns:a16="http://schemas.microsoft.com/office/drawing/2014/main" id="{AB5F1142-D067-CD4C-090E-A7E48E6E7B7C}"/>
              </a:ext>
            </a:extLst>
          </p:cNvPr>
          <p:cNvSpPr txBox="1"/>
          <p:nvPr/>
        </p:nvSpPr>
        <p:spPr>
          <a:xfrm>
            <a:off x="152399" y="1394252"/>
            <a:ext cx="7809187" cy="415498"/>
          </a:xfrm>
          <a:prstGeom prst="rect">
            <a:avLst/>
          </a:prstGeom>
          <a:noFill/>
        </p:spPr>
        <p:txBody>
          <a:bodyPr wrap="square">
            <a:spAutoFit/>
          </a:bodyPr>
          <a:lstStyle/>
          <a:p>
            <a:pPr algn="ctr"/>
            <a:r>
              <a:rPr lang="en-US" sz="1050" dirty="0">
                <a:latin typeface="Titillium Web" panose="00000500000000000000" pitchFamily="2" charset="0"/>
              </a:rPr>
              <a:t>In your opinion, how would you assess the current state of renewable energy development in Indonesia? [SA]</a:t>
            </a:r>
          </a:p>
          <a:p>
            <a:pPr algn="ctr"/>
            <a:r>
              <a:rPr lang="en-US" sz="1050" dirty="0">
                <a:latin typeface="Titillium Web" panose="00000500000000000000" pitchFamily="2" charset="0"/>
              </a:rPr>
              <a:t>(Base: All respondent, n= )</a:t>
            </a:r>
          </a:p>
        </p:txBody>
      </p:sp>
      <p:sp>
        <p:nvSpPr>
          <p:cNvPr id="43" name="TextBox 42">
            <a:extLst>
              <a:ext uri="{FF2B5EF4-FFF2-40B4-BE49-F238E27FC236}">
                <a16:creationId xmlns:a16="http://schemas.microsoft.com/office/drawing/2014/main" id="{21D0801D-FBE9-4288-6E90-072F59BAC4EE}"/>
              </a:ext>
            </a:extLst>
          </p:cNvPr>
          <p:cNvSpPr txBox="1"/>
          <p:nvPr/>
        </p:nvSpPr>
        <p:spPr>
          <a:xfrm>
            <a:off x="0" y="999351"/>
            <a:ext cx="9143999" cy="261610"/>
          </a:xfrm>
          <a:prstGeom prst="rect">
            <a:avLst/>
          </a:prstGeom>
          <a:solidFill>
            <a:schemeClr val="accent3">
              <a:lumMod val="20000"/>
              <a:lumOff val="80000"/>
            </a:schemeClr>
          </a:solidFill>
        </p:spPr>
        <p:txBody>
          <a:bodyPr wrap="square">
            <a:spAutoFit/>
          </a:bodyPr>
          <a:lstStyle/>
          <a:p>
            <a:pPr algn="just"/>
            <a:r>
              <a:rPr lang="en-US" sz="1100" i="1" dirty="0">
                <a:solidFill>
                  <a:schemeClr val="bg2"/>
                </a:solidFill>
                <a:latin typeface="Titillium Web" panose="00000500000000000000" pitchFamily="2" charset="0"/>
              </a:rPr>
              <a:t>both respondents who have been involved in renewable energy projects and those who have not provided the same response</a:t>
            </a:r>
          </a:p>
        </p:txBody>
      </p:sp>
      <p:sp>
        <p:nvSpPr>
          <p:cNvPr id="44" name="Title 1">
            <a:extLst>
              <a:ext uri="{FF2B5EF4-FFF2-40B4-BE49-F238E27FC236}">
                <a16:creationId xmlns:a16="http://schemas.microsoft.com/office/drawing/2014/main" id="{6FCEB28B-1638-4648-AD1B-2654A56F3BD7}"/>
              </a:ext>
            </a:extLst>
          </p:cNvPr>
          <p:cNvSpPr txBox="1">
            <a:spLocks/>
          </p:cNvSpPr>
          <p:nvPr/>
        </p:nvSpPr>
        <p:spPr>
          <a:xfrm>
            <a:off x="100245" y="500084"/>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56.8% of respondents believe that renewable energy development in Indonesia has shown progress, but remains relatively stagnant</a:t>
            </a:r>
          </a:p>
        </p:txBody>
      </p:sp>
      <p:grpSp>
        <p:nvGrpSpPr>
          <p:cNvPr id="46" name="Grup 33">
            <a:extLst>
              <a:ext uri="{FF2B5EF4-FFF2-40B4-BE49-F238E27FC236}">
                <a16:creationId xmlns:a16="http://schemas.microsoft.com/office/drawing/2014/main" id="{802EEF0B-6ABE-0C33-684F-8640FE6EC79D}"/>
              </a:ext>
            </a:extLst>
          </p:cNvPr>
          <p:cNvGrpSpPr/>
          <p:nvPr/>
        </p:nvGrpSpPr>
        <p:grpSpPr>
          <a:xfrm>
            <a:off x="1537137" y="1809750"/>
            <a:ext cx="7149664" cy="2980387"/>
            <a:chOff x="8376027" y="-1109343"/>
            <a:chExt cx="6242467" cy="3973849"/>
          </a:xfrm>
        </p:grpSpPr>
        <p:graphicFrame>
          <p:nvGraphicFramePr>
            <p:cNvPr id="47" name="Chart 10">
              <a:extLst>
                <a:ext uri="{FF2B5EF4-FFF2-40B4-BE49-F238E27FC236}">
                  <a16:creationId xmlns:a16="http://schemas.microsoft.com/office/drawing/2014/main" id="{03F17EC1-279D-7DC1-4452-0E56922C8488}"/>
                </a:ext>
              </a:extLst>
            </p:cNvPr>
            <p:cNvGraphicFramePr/>
            <p:nvPr>
              <p:extLst>
                <p:ext uri="{D42A27DB-BD31-4B8C-83A1-F6EECF244321}">
                  <p14:modId xmlns:p14="http://schemas.microsoft.com/office/powerpoint/2010/main" val="1238790401"/>
                </p:ext>
              </p:extLst>
            </p:nvPr>
          </p:nvGraphicFramePr>
          <p:xfrm>
            <a:off x="11025806" y="-638072"/>
            <a:ext cx="3592688" cy="1582625"/>
          </p:xfrm>
          <a:graphic>
            <a:graphicData uri="http://schemas.openxmlformats.org/drawingml/2006/chart">
              <c:chart xmlns:c="http://schemas.openxmlformats.org/drawingml/2006/chart" xmlns:r="http://schemas.openxmlformats.org/officeDocument/2006/relationships" r:id="rId4"/>
            </a:graphicData>
          </a:graphic>
        </p:graphicFrame>
        <p:sp>
          <p:nvSpPr>
            <p:cNvPr id="48" name="Rectangle 12">
              <a:extLst>
                <a:ext uri="{FF2B5EF4-FFF2-40B4-BE49-F238E27FC236}">
                  <a16:creationId xmlns:a16="http://schemas.microsoft.com/office/drawing/2014/main" id="{019B2F27-BB7A-9A66-4629-6CC7963C256A}"/>
                </a:ext>
              </a:extLst>
            </p:cNvPr>
            <p:cNvSpPr/>
            <p:nvPr/>
          </p:nvSpPr>
          <p:spPr>
            <a:xfrm>
              <a:off x="11025807" y="-1109343"/>
              <a:ext cx="3526154" cy="3962401"/>
            </a:xfrm>
            <a:prstGeom prst="rect">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Titillium Web" panose="00000500000000000000" pitchFamily="2" charset="0"/>
              </a:endParaRPr>
            </a:p>
          </p:txBody>
        </p:sp>
        <p:cxnSp>
          <p:nvCxnSpPr>
            <p:cNvPr id="49" name="Straight Connector 5">
              <a:extLst>
                <a:ext uri="{FF2B5EF4-FFF2-40B4-BE49-F238E27FC236}">
                  <a16:creationId xmlns:a16="http://schemas.microsoft.com/office/drawing/2014/main" id="{D72E95A9-2F38-DAA5-196B-B2FB41678C72}"/>
                </a:ext>
              </a:extLst>
            </p:cNvPr>
            <p:cNvCxnSpPr>
              <a:cxnSpLocks/>
            </p:cNvCxnSpPr>
            <p:nvPr/>
          </p:nvCxnSpPr>
          <p:spPr>
            <a:xfrm flipV="1">
              <a:off x="8376027" y="-1098871"/>
              <a:ext cx="2684911" cy="51606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15">
              <a:extLst>
                <a:ext uri="{FF2B5EF4-FFF2-40B4-BE49-F238E27FC236}">
                  <a16:creationId xmlns:a16="http://schemas.microsoft.com/office/drawing/2014/main" id="{05AC252C-3910-5E90-BD2E-B86A92FA9A44}"/>
                </a:ext>
              </a:extLst>
            </p:cNvPr>
            <p:cNvCxnSpPr>
              <a:cxnSpLocks/>
            </p:cNvCxnSpPr>
            <p:nvPr/>
          </p:nvCxnSpPr>
          <p:spPr>
            <a:xfrm>
              <a:off x="8437971" y="2445161"/>
              <a:ext cx="2544269" cy="419345"/>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C52F4A2C-E9A2-5A8B-5D90-AE0CE2EBEEC4}"/>
              </a:ext>
            </a:extLst>
          </p:cNvPr>
          <p:cNvSpPr txBox="1"/>
          <p:nvPr/>
        </p:nvSpPr>
        <p:spPr>
          <a:xfrm>
            <a:off x="3307951" y="3075995"/>
            <a:ext cx="1466179" cy="415498"/>
          </a:xfrm>
          <a:prstGeom prst="rect">
            <a:avLst/>
          </a:prstGeom>
          <a:noFill/>
        </p:spPr>
        <p:txBody>
          <a:bodyPr wrap="square">
            <a:spAutoFit/>
          </a:bodyPr>
          <a:lstStyle/>
          <a:p>
            <a:r>
              <a:rPr lang="en-US" sz="1050" kern="1200" dirty="0">
                <a:solidFill>
                  <a:prstClr val="black"/>
                </a:solidFill>
                <a:latin typeface="Titillium Web" panose="00000500000000000000" pitchFamily="2" charset="0"/>
                <a:ea typeface="+mn-ea"/>
                <a:cs typeface="+mn-cs"/>
              </a:rPr>
              <a:t>Progressing, but relatively stagnant</a:t>
            </a:r>
            <a:endParaRPr lang="en-ID" sz="1050" dirty="0">
              <a:latin typeface="Titillium Web" panose="00000500000000000000" pitchFamily="2" charset="0"/>
            </a:endParaRPr>
          </a:p>
        </p:txBody>
      </p:sp>
      <p:sp>
        <p:nvSpPr>
          <p:cNvPr id="3" name="TextBox 2">
            <a:extLst>
              <a:ext uri="{FF2B5EF4-FFF2-40B4-BE49-F238E27FC236}">
                <a16:creationId xmlns:a16="http://schemas.microsoft.com/office/drawing/2014/main" id="{E336CC18-542E-8D33-04AD-CF8A41FBA443}"/>
              </a:ext>
            </a:extLst>
          </p:cNvPr>
          <p:cNvSpPr txBox="1"/>
          <p:nvPr/>
        </p:nvSpPr>
        <p:spPr>
          <a:xfrm>
            <a:off x="-182995" y="4221627"/>
            <a:ext cx="1444236" cy="415498"/>
          </a:xfrm>
          <a:prstGeom prst="rect">
            <a:avLst/>
          </a:prstGeom>
          <a:noFill/>
        </p:spPr>
        <p:txBody>
          <a:bodyPr wrap="square">
            <a:spAutoFit/>
          </a:bodyPr>
          <a:lstStyle/>
          <a:p>
            <a:pPr algn="r"/>
            <a:r>
              <a:rPr kumimoji="0" lang="en-US" sz="1050" b="0"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Limited or no significant progress</a:t>
            </a:r>
            <a:endParaRPr lang="en-ID" sz="1050" dirty="0">
              <a:latin typeface="Titillium Web" panose="00000500000000000000" pitchFamily="2" charset="0"/>
            </a:endParaRPr>
          </a:p>
        </p:txBody>
      </p:sp>
      <p:sp>
        <p:nvSpPr>
          <p:cNvPr id="4" name="TextBox 3">
            <a:extLst>
              <a:ext uri="{FF2B5EF4-FFF2-40B4-BE49-F238E27FC236}">
                <a16:creationId xmlns:a16="http://schemas.microsoft.com/office/drawing/2014/main" id="{2F45DA18-9A69-A709-6FEE-E5479810ABC2}"/>
              </a:ext>
            </a:extLst>
          </p:cNvPr>
          <p:cNvSpPr txBox="1"/>
          <p:nvPr/>
        </p:nvSpPr>
        <p:spPr>
          <a:xfrm>
            <a:off x="-134656" y="1976394"/>
            <a:ext cx="1789660" cy="415498"/>
          </a:xfrm>
          <a:prstGeom prst="rect">
            <a:avLst/>
          </a:prstGeom>
          <a:noFill/>
        </p:spPr>
        <p:txBody>
          <a:bodyPr wrap="square">
            <a:spAutoFit/>
          </a:bodyPr>
          <a:lstStyle/>
          <a:p>
            <a:pPr algn="r"/>
            <a:r>
              <a:rPr lang="en-US" sz="1050" kern="1200" dirty="0">
                <a:solidFill>
                  <a:prstClr val="black"/>
                </a:solidFill>
                <a:latin typeface="Titillium Web" panose="00000500000000000000" pitchFamily="2" charset="0"/>
                <a:ea typeface="+mn-ea"/>
                <a:cs typeface="+mn-cs"/>
              </a:rPr>
              <a:t>Progressing positively and aligned with targets</a:t>
            </a:r>
            <a:endParaRPr lang="en-ID" sz="1050" dirty="0">
              <a:latin typeface="Titillium Web" panose="00000500000000000000" pitchFamily="2" charset="0"/>
            </a:endParaRPr>
          </a:p>
        </p:txBody>
      </p:sp>
      <p:graphicFrame>
        <p:nvGraphicFramePr>
          <p:cNvPr id="7" name="Table 6">
            <a:extLst>
              <a:ext uri="{FF2B5EF4-FFF2-40B4-BE49-F238E27FC236}">
                <a16:creationId xmlns:a16="http://schemas.microsoft.com/office/drawing/2014/main" id="{E904ACF4-8012-29A3-BC2E-FA69DE8BCD35}"/>
              </a:ext>
            </a:extLst>
          </p:cNvPr>
          <p:cNvGraphicFramePr>
            <a:graphicFrameLocks noGrp="1"/>
          </p:cNvGraphicFramePr>
          <p:nvPr>
            <p:extLst>
              <p:ext uri="{D42A27DB-BD31-4B8C-83A1-F6EECF244321}">
                <p14:modId xmlns:p14="http://schemas.microsoft.com/office/powerpoint/2010/main" val="3631574960"/>
              </p:ext>
            </p:extLst>
          </p:nvPr>
        </p:nvGraphicFramePr>
        <p:xfrm>
          <a:off x="4722153" y="1880322"/>
          <a:ext cx="3738293" cy="261610"/>
        </p:xfrm>
        <a:graphic>
          <a:graphicData uri="http://schemas.openxmlformats.org/drawingml/2006/table">
            <a:tbl>
              <a:tblPr firstRow="1" bandRow="1">
                <a:tableStyleId>{21E4AEA4-8DFA-4A89-87EB-49C32662AFE0}</a:tableStyleId>
              </a:tblPr>
              <a:tblGrid>
                <a:gridCol w="3738293">
                  <a:extLst>
                    <a:ext uri="{9D8B030D-6E8A-4147-A177-3AD203B41FA5}">
                      <a16:colId xmlns:a16="http://schemas.microsoft.com/office/drawing/2014/main" val="231604027"/>
                    </a:ext>
                  </a:extLst>
                </a:gridCol>
              </a:tblGrid>
              <a:tr h="261610">
                <a:tc>
                  <a:txBody>
                    <a:bodyPr/>
                    <a:lstStyle/>
                    <a:p>
                      <a:pPr algn="ctr"/>
                      <a:r>
                        <a:rPr lang="en-US" sz="1000" dirty="0">
                          <a:latin typeface="Titillium Web" panose="00000500000000000000" pitchFamily="2" charset="0"/>
                        </a:rPr>
                        <a:t>Already involved in renewable energy projects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2666106643"/>
                  </a:ext>
                </a:extLst>
              </a:tr>
            </a:tbl>
          </a:graphicData>
        </a:graphic>
      </p:graphicFrame>
      <p:graphicFrame>
        <p:nvGraphicFramePr>
          <p:cNvPr id="14" name="Table 13">
            <a:extLst>
              <a:ext uri="{FF2B5EF4-FFF2-40B4-BE49-F238E27FC236}">
                <a16:creationId xmlns:a16="http://schemas.microsoft.com/office/drawing/2014/main" id="{3FE42332-A5F0-D264-3253-AAC4F8C8C2FF}"/>
              </a:ext>
            </a:extLst>
          </p:cNvPr>
          <p:cNvGraphicFramePr>
            <a:graphicFrameLocks noGrp="1"/>
          </p:cNvGraphicFramePr>
          <p:nvPr>
            <p:extLst>
              <p:ext uri="{D42A27DB-BD31-4B8C-83A1-F6EECF244321}">
                <p14:modId xmlns:p14="http://schemas.microsoft.com/office/powerpoint/2010/main" val="3162226231"/>
              </p:ext>
            </p:extLst>
          </p:nvPr>
        </p:nvGraphicFramePr>
        <p:xfrm>
          <a:off x="4722152" y="3267978"/>
          <a:ext cx="3738293" cy="261610"/>
        </p:xfrm>
        <a:graphic>
          <a:graphicData uri="http://schemas.openxmlformats.org/drawingml/2006/table">
            <a:tbl>
              <a:tblPr firstRow="1" bandRow="1">
                <a:tableStyleId>{21E4AEA4-8DFA-4A89-87EB-49C32662AFE0}</a:tableStyleId>
              </a:tblPr>
              <a:tblGrid>
                <a:gridCol w="3738293">
                  <a:extLst>
                    <a:ext uri="{9D8B030D-6E8A-4147-A177-3AD203B41FA5}">
                      <a16:colId xmlns:a16="http://schemas.microsoft.com/office/drawing/2014/main" val="231604027"/>
                    </a:ext>
                  </a:extLst>
                </a:gridCol>
              </a:tblGrid>
              <a:tr h="261610">
                <a:tc>
                  <a:txBody>
                    <a:bodyPr/>
                    <a:lstStyle/>
                    <a:p>
                      <a:pPr algn="ctr"/>
                      <a:r>
                        <a:rPr lang="en-US" sz="1000" dirty="0">
                          <a:latin typeface="Titillium Web" panose="00000500000000000000" pitchFamily="2" charset="0"/>
                        </a:rPr>
                        <a:t>Never involved in renewable energy projects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2666106643"/>
                  </a:ext>
                </a:extLst>
              </a:tr>
            </a:tbl>
          </a:graphicData>
        </a:graphic>
      </p:graphicFrame>
      <p:graphicFrame>
        <p:nvGraphicFramePr>
          <p:cNvPr id="15" name="Chart 10">
            <a:extLst>
              <a:ext uri="{FF2B5EF4-FFF2-40B4-BE49-F238E27FC236}">
                <a16:creationId xmlns:a16="http://schemas.microsoft.com/office/drawing/2014/main" id="{3C6BA112-8568-FA76-6CF9-3932ACCE293E}"/>
              </a:ext>
            </a:extLst>
          </p:cNvPr>
          <p:cNvGraphicFramePr/>
          <p:nvPr>
            <p:extLst>
              <p:ext uri="{D42A27DB-BD31-4B8C-83A1-F6EECF244321}">
                <p14:modId xmlns:p14="http://schemas.microsoft.com/office/powerpoint/2010/main" val="2120389228"/>
              </p:ext>
            </p:extLst>
          </p:nvPr>
        </p:nvGraphicFramePr>
        <p:xfrm>
          <a:off x="4545922" y="3628143"/>
          <a:ext cx="4114801" cy="118696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93008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A9E237B3-3DEE-6B3E-E081-AEC257C9CB39}"/>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C6C97587-0247-CC22-C3D5-3F08E8795775}"/>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7</a:t>
            </a:fld>
            <a:endParaRPr>
              <a:latin typeface="Titillium Web" panose="00000500000000000000" pitchFamily="2" charset="0"/>
            </a:endParaRPr>
          </a:p>
        </p:txBody>
      </p:sp>
      <p:sp>
        <p:nvSpPr>
          <p:cNvPr id="43" name="TextBox 42">
            <a:extLst>
              <a:ext uri="{FF2B5EF4-FFF2-40B4-BE49-F238E27FC236}">
                <a16:creationId xmlns:a16="http://schemas.microsoft.com/office/drawing/2014/main" id="{E5D62B17-CE4E-D60F-1E4B-1DE8AC473882}"/>
              </a:ext>
            </a:extLst>
          </p:cNvPr>
          <p:cNvSpPr txBox="1"/>
          <p:nvPr/>
        </p:nvSpPr>
        <p:spPr>
          <a:xfrm>
            <a:off x="0" y="999351"/>
            <a:ext cx="9143999" cy="261610"/>
          </a:xfrm>
          <a:prstGeom prst="rect">
            <a:avLst/>
          </a:prstGeom>
          <a:solidFill>
            <a:schemeClr val="accent3">
              <a:lumMod val="20000"/>
              <a:lumOff val="80000"/>
            </a:schemeClr>
          </a:solidFill>
        </p:spPr>
        <p:txBody>
          <a:bodyPr wrap="square">
            <a:spAutoFit/>
          </a:bodyPr>
          <a:lstStyle/>
          <a:p>
            <a:pPr algn="just"/>
            <a:r>
              <a:rPr lang="en-US" sz="1100" i="1" dirty="0">
                <a:solidFill>
                  <a:schemeClr val="bg1">
                    <a:lumMod val="10000"/>
                  </a:schemeClr>
                </a:solidFill>
                <a:latin typeface="Titillium Web" panose="00000500000000000000" pitchFamily="2" charset="0"/>
              </a:rPr>
              <a:t>this is reflected in its score. </a:t>
            </a:r>
          </a:p>
        </p:txBody>
      </p:sp>
      <p:sp>
        <p:nvSpPr>
          <p:cNvPr id="44" name="Title 1">
            <a:extLst>
              <a:ext uri="{FF2B5EF4-FFF2-40B4-BE49-F238E27FC236}">
                <a16:creationId xmlns:a16="http://schemas.microsoft.com/office/drawing/2014/main" id="{8621588E-764C-3546-3CE1-C8E9486027B4}"/>
              </a:ext>
            </a:extLst>
          </p:cNvPr>
          <p:cNvSpPr txBox="1">
            <a:spLocks/>
          </p:cNvSpPr>
          <p:nvPr/>
        </p:nvSpPr>
        <p:spPr>
          <a:xfrm>
            <a:off x="100245" y="500084"/>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Renewable energy is critical for the future energy mix, yet current regulations remain unattractive to industry players and investors.</a:t>
            </a:r>
            <a:endParaRPr lang="sv-SE" sz="1800" dirty="0">
              <a:solidFill>
                <a:schemeClr val="tx1"/>
              </a:solidFill>
              <a:latin typeface="Titillium Web" panose="00000500000000000000" pitchFamily="2" charset="0"/>
            </a:endParaRPr>
          </a:p>
        </p:txBody>
      </p:sp>
      <p:sp>
        <p:nvSpPr>
          <p:cNvPr id="25" name="Rectangle 24">
            <a:extLst>
              <a:ext uri="{FF2B5EF4-FFF2-40B4-BE49-F238E27FC236}">
                <a16:creationId xmlns:a16="http://schemas.microsoft.com/office/drawing/2014/main" id="{09BD126A-302D-2B71-07A0-33D97B5C1FDD}"/>
              </a:ext>
            </a:extLst>
          </p:cNvPr>
          <p:cNvSpPr/>
          <p:nvPr/>
        </p:nvSpPr>
        <p:spPr>
          <a:xfrm>
            <a:off x="9261591" y="439825"/>
            <a:ext cx="377371" cy="2028416"/>
          </a:xfrm>
          <a:prstGeom prst="rect">
            <a:avLst/>
          </a:prstGeom>
          <a:noFill/>
          <a:ln w="9525" cap="flat" cmpd="sng" algn="ctr">
            <a:solidFill>
              <a:srgbClr val="C00000"/>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white"/>
              </a:solidFill>
              <a:effectLst/>
              <a:uLnTx/>
              <a:uFillTx/>
              <a:latin typeface="Titillium Web" panose="00000500000000000000" pitchFamily="2" charset="0"/>
              <a:ea typeface="+mn-ea"/>
              <a:cs typeface="+mn-cs"/>
            </a:endParaRPr>
          </a:p>
        </p:txBody>
      </p:sp>
      <p:sp>
        <p:nvSpPr>
          <p:cNvPr id="2" name="TextBox 18">
            <a:extLst>
              <a:ext uri="{FF2B5EF4-FFF2-40B4-BE49-F238E27FC236}">
                <a16:creationId xmlns:a16="http://schemas.microsoft.com/office/drawing/2014/main" id="{32222947-3AF9-E818-5E5C-8D98D1719B96}"/>
              </a:ext>
            </a:extLst>
          </p:cNvPr>
          <p:cNvSpPr txBox="1"/>
          <p:nvPr/>
        </p:nvSpPr>
        <p:spPr>
          <a:xfrm>
            <a:off x="0" y="1418886"/>
            <a:ext cx="4671534" cy="577081"/>
          </a:xfrm>
          <a:prstGeom prst="rect">
            <a:avLst/>
          </a:prstGeom>
          <a:noFill/>
        </p:spPr>
        <p:txBody>
          <a:bodyPr wrap="square">
            <a:spAutoFit/>
          </a:bodyPr>
          <a:lstStyle/>
          <a:p>
            <a:pPr algn="ctr">
              <a:buClrTx/>
              <a:buFontTx/>
              <a:buNone/>
            </a:pPr>
            <a:r>
              <a:rPr lang="en-US" sz="1050" kern="1200" dirty="0">
                <a:solidFill>
                  <a:prstClr val="black"/>
                </a:solidFill>
                <a:latin typeface="Titillium Web" panose="00000500000000000000" pitchFamily="2" charset="0"/>
                <a:ea typeface="+mn-ea"/>
                <a:cs typeface="+mn-cs"/>
              </a:rPr>
              <a:t>In your opinion, how important will the role of renewable energy be in the future national energy mix?  [SA]</a:t>
            </a:r>
          </a:p>
          <a:p>
            <a:pPr algn="ctr">
              <a:buClrTx/>
              <a:buFontTx/>
              <a:buNone/>
            </a:pPr>
            <a:r>
              <a:rPr lang="en-US" sz="1050" kern="1200" dirty="0">
                <a:solidFill>
                  <a:prstClr val="black"/>
                </a:solidFill>
                <a:latin typeface="Titillium Web" panose="00000500000000000000" pitchFamily="2" charset="0"/>
                <a:ea typeface="+mn-ea"/>
                <a:cs typeface="+mn-cs"/>
              </a:rPr>
              <a:t>(Base: All Respondents, n= )</a:t>
            </a:r>
          </a:p>
        </p:txBody>
      </p:sp>
      <p:grpSp>
        <p:nvGrpSpPr>
          <p:cNvPr id="3" name="Group 2">
            <a:extLst>
              <a:ext uri="{FF2B5EF4-FFF2-40B4-BE49-F238E27FC236}">
                <a16:creationId xmlns:a16="http://schemas.microsoft.com/office/drawing/2014/main" id="{ACFC90FA-471B-2D5C-E263-BDF44B6E507D}"/>
              </a:ext>
            </a:extLst>
          </p:cNvPr>
          <p:cNvGrpSpPr/>
          <p:nvPr/>
        </p:nvGrpSpPr>
        <p:grpSpPr>
          <a:xfrm>
            <a:off x="990600" y="2191915"/>
            <a:ext cx="3556630" cy="2667336"/>
            <a:chOff x="1219200" y="1899106"/>
            <a:chExt cx="7086600" cy="2296179"/>
          </a:xfrm>
        </p:grpSpPr>
        <p:cxnSp>
          <p:nvCxnSpPr>
            <p:cNvPr id="4" name="Straight Connector 3">
              <a:extLst>
                <a:ext uri="{FF2B5EF4-FFF2-40B4-BE49-F238E27FC236}">
                  <a16:creationId xmlns:a16="http://schemas.microsoft.com/office/drawing/2014/main" id="{971E0035-EB03-B294-B4B2-BD6F9E2B3342}"/>
                </a:ext>
              </a:extLst>
            </p:cNvPr>
            <p:cNvCxnSpPr>
              <a:cxnSpLocks/>
            </p:cNvCxnSpPr>
            <p:nvPr/>
          </p:nvCxnSpPr>
          <p:spPr>
            <a:xfrm flipV="1">
              <a:off x="1219200" y="1899106"/>
              <a:ext cx="609600" cy="367844"/>
            </a:xfrm>
            <a:prstGeom prst="line">
              <a:avLst/>
            </a:prstGeom>
            <a:noFill/>
            <a:ln w="9525" cap="flat" cmpd="sng" algn="ctr">
              <a:solidFill>
                <a:sysClr val="windowText" lastClr="000000">
                  <a:lumMod val="65000"/>
                  <a:lumOff val="35000"/>
                </a:sysClr>
              </a:solidFill>
              <a:prstDash val="dash"/>
            </a:ln>
            <a:effectLst/>
          </p:spPr>
        </p:cxnSp>
        <p:cxnSp>
          <p:nvCxnSpPr>
            <p:cNvPr id="5" name="Straight Connector 4">
              <a:extLst>
                <a:ext uri="{FF2B5EF4-FFF2-40B4-BE49-F238E27FC236}">
                  <a16:creationId xmlns:a16="http://schemas.microsoft.com/office/drawing/2014/main" id="{CBD69667-D304-58F6-C1E9-9AEC3B695207}"/>
                </a:ext>
              </a:extLst>
            </p:cNvPr>
            <p:cNvCxnSpPr>
              <a:cxnSpLocks/>
            </p:cNvCxnSpPr>
            <p:nvPr/>
          </p:nvCxnSpPr>
          <p:spPr>
            <a:xfrm>
              <a:off x="1219200" y="3972289"/>
              <a:ext cx="609600" cy="222996"/>
            </a:xfrm>
            <a:prstGeom prst="line">
              <a:avLst/>
            </a:prstGeom>
            <a:noFill/>
            <a:ln w="9525" cap="flat" cmpd="sng" algn="ctr">
              <a:solidFill>
                <a:sysClr val="windowText" lastClr="000000">
                  <a:lumMod val="65000"/>
                  <a:lumOff val="35000"/>
                </a:sysClr>
              </a:solidFill>
              <a:prstDash val="dash"/>
            </a:ln>
            <a:effectLst/>
          </p:spPr>
        </p:cxnSp>
        <p:sp>
          <p:nvSpPr>
            <p:cNvPr id="6" name="Rectangle 5">
              <a:extLst>
                <a:ext uri="{FF2B5EF4-FFF2-40B4-BE49-F238E27FC236}">
                  <a16:creationId xmlns:a16="http://schemas.microsoft.com/office/drawing/2014/main" id="{593ED4A5-2155-71EC-7924-657B1E84343B}"/>
                </a:ext>
              </a:extLst>
            </p:cNvPr>
            <p:cNvSpPr/>
            <p:nvPr/>
          </p:nvSpPr>
          <p:spPr>
            <a:xfrm>
              <a:off x="1828800" y="1899106"/>
              <a:ext cx="6477000" cy="2296179"/>
            </a:xfrm>
            <a:prstGeom prst="rect">
              <a:avLst/>
            </a:prstGeom>
            <a:noFill/>
            <a:ln w="25400" cap="flat" cmpd="sng" algn="ctr">
              <a:solidFill>
                <a:sysClr val="window" lastClr="FFFFFF">
                  <a:lumMod val="85000"/>
                </a:sysClr>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grpSp>
      <p:graphicFrame>
        <p:nvGraphicFramePr>
          <p:cNvPr id="7" name="Chart 1">
            <a:extLst>
              <a:ext uri="{FF2B5EF4-FFF2-40B4-BE49-F238E27FC236}">
                <a16:creationId xmlns:a16="http://schemas.microsoft.com/office/drawing/2014/main" id="{EC94AF97-3AF0-937E-168B-5F90F1B61CE1}"/>
              </a:ext>
            </a:extLst>
          </p:cNvPr>
          <p:cNvGraphicFramePr/>
          <p:nvPr>
            <p:extLst>
              <p:ext uri="{D42A27DB-BD31-4B8C-83A1-F6EECF244321}">
                <p14:modId xmlns:p14="http://schemas.microsoft.com/office/powerpoint/2010/main" val="3281027425"/>
              </p:ext>
            </p:extLst>
          </p:nvPr>
        </p:nvGraphicFramePr>
        <p:xfrm>
          <a:off x="1312479" y="2265887"/>
          <a:ext cx="3259521" cy="24920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1">
            <a:extLst>
              <a:ext uri="{FF2B5EF4-FFF2-40B4-BE49-F238E27FC236}">
                <a16:creationId xmlns:a16="http://schemas.microsoft.com/office/drawing/2014/main" id="{3EB63E0F-77D7-E66F-9A40-0E890C471EAA}"/>
              </a:ext>
            </a:extLst>
          </p:cNvPr>
          <p:cNvGraphicFramePr/>
          <p:nvPr>
            <p:extLst>
              <p:ext uri="{D42A27DB-BD31-4B8C-83A1-F6EECF244321}">
                <p14:modId xmlns:p14="http://schemas.microsoft.com/office/powerpoint/2010/main" val="1624084247"/>
              </p:ext>
            </p:extLst>
          </p:nvPr>
        </p:nvGraphicFramePr>
        <p:xfrm>
          <a:off x="4724400" y="2265887"/>
          <a:ext cx="3200400" cy="2593364"/>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18">
            <a:extLst>
              <a:ext uri="{FF2B5EF4-FFF2-40B4-BE49-F238E27FC236}">
                <a16:creationId xmlns:a16="http://schemas.microsoft.com/office/drawing/2014/main" id="{5C4D902D-3C36-329E-01D7-5195C9CE0111}"/>
              </a:ext>
            </a:extLst>
          </p:cNvPr>
          <p:cNvSpPr txBox="1"/>
          <p:nvPr/>
        </p:nvSpPr>
        <p:spPr>
          <a:xfrm>
            <a:off x="4571999" y="1418886"/>
            <a:ext cx="4485725" cy="577081"/>
          </a:xfrm>
          <a:prstGeom prst="rect">
            <a:avLst/>
          </a:prstGeom>
          <a:noFill/>
        </p:spPr>
        <p:txBody>
          <a:bodyPr wrap="square">
            <a:spAutoFit/>
          </a:bodyPr>
          <a:lstStyle/>
          <a:p>
            <a:pPr algn="ctr">
              <a:buClrTx/>
              <a:buFontTx/>
              <a:buNone/>
            </a:pPr>
            <a:r>
              <a:rPr lang="en-US" sz="1050" kern="1200" dirty="0">
                <a:solidFill>
                  <a:prstClr val="black"/>
                </a:solidFill>
                <a:latin typeface="Titillium Web" panose="00000500000000000000" pitchFamily="2" charset="0"/>
                <a:ea typeface="+mn-ea"/>
                <a:cs typeface="+mn-cs"/>
              </a:rPr>
              <a:t>On a scale 1-5, How attractive are the current renewable energy regulations for industry players and investors? [SA]</a:t>
            </a:r>
          </a:p>
          <a:p>
            <a:pPr algn="ctr">
              <a:buClrTx/>
              <a:buFontTx/>
              <a:buNone/>
            </a:pPr>
            <a:r>
              <a:rPr lang="en-US" sz="1050" kern="1200" dirty="0">
                <a:solidFill>
                  <a:prstClr val="black"/>
                </a:solidFill>
                <a:latin typeface="Titillium Web" panose="00000500000000000000" pitchFamily="2" charset="0"/>
              </a:rPr>
              <a:t>(Base: All Respondents, n= )</a:t>
            </a:r>
          </a:p>
        </p:txBody>
      </p:sp>
      <p:grpSp>
        <p:nvGrpSpPr>
          <p:cNvPr id="10" name="Group 9">
            <a:extLst>
              <a:ext uri="{FF2B5EF4-FFF2-40B4-BE49-F238E27FC236}">
                <a16:creationId xmlns:a16="http://schemas.microsoft.com/office/drawing/2014/main" id="{976D5B90-7696-D985-6796-A532359C698B}"/>
              </a:ext>
            </a:extLst>
          </p:cNvPr>
          <p:cNvGrpSpPr/>
          <p:nvPr/>
        </p:nvGrpSpPr>
        <p:grpSpPr>
          <a:xfrm>
            <a:off x="170056" y="2342087"/>
            <a:ext cx="756305" cy="2339614"/>
            <a:chOff x="170056" y="2365736"/>
            <a:chExt cx="756305" cy="2339614"/>
          </a:xfrm>
        </p:grpSpPr>
        <p:graphicFrame>
          <p:nvGraphicFramePr>
            <p:cNvPr id="11" name="Chart 10">
              <a:extLst>
                <a:ext uri="{FF2B5EF4-FFF2-40B4-BE49-F238E27FC236}">
                  <a16:creationId xmlns:a16="http://schemas.microsoft.com/office/drawing/2014/main" id="{E0CD18E4-6735-3F14-530A-2D7B43936218}"/>
                </a:ext>
              </a:extLst>
            </p:cNvPr>
            <p:cNvGraphicFramePr/>
            <p:nvPr>
              <p:extLst>
                <p:ext uri="{D42A27DB-BD31-4B8C-83A1-F6EECF244321}">
                  <p14:modId xmlns:p14="http://schemas.microsoft.com/office/powerpoint/2010/main" val="2324253918"/>
                </p:ext>
              </p:extLst>
            </p:nvPr>
          </p:nvGraphicFramePr>
          <p:xfrm>
            <a:off x="302487" y="2642866"/>
            <a:ext cx="535713" cy="1757683"/>
          </p:xfrm>
          <a:graphic>
            <a:graphicData uri="http://schemas.openxmlformats.org/drawingml/2006/chart">
              <c:chart xmlns:c="http://schemas.openxmlformats.org/drawingml/2006/chart" xmlns:r="http://schemas.openxmlformats.org/officeDocument/2006/relationships" r:id="rId5"/>
            </a:graphicData>
          </a:graphic>
        </p:graphicFrame>
        <p:sp>
          <p:nvSpPr>
            <p:cNvPr id="12" name="Oval 11">
              <a:extLst>
                <a:ext uri="{FF2B5EF4-FFF2-40B4-BE49-F238E27FC236}">
                  <a16:creationId xmlns:a16="http://schemas.microsoft.com/office/drawing/2014/main" id="{1F5922F7-6DA5-F0D2-FC4A-1CBF563DAED2}"/>
                </a:ext>
              </a:extLst>
            </p:cNvPr>
            <p:cNvSpPr/>
            <p:nvPr/>
          </p:nvSpPr>
          <p:spPr>
            <a:xfrm>
              <a:off x="170056" y="2365736"/>
              <a:ext cx="756305" cy="434614"/>
            </a:xfrm>
            <a:prstGeom prst="ellipse">
              <a:avLst/>
            </a:prstGeom>
            <a:solidFill>
              <a:srgbClr val="4F81BD">
                <a:lumMod val="50000"/>
              </a:srgbClr>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rPr>
                <a:t>Very important</a:t>
              </a:r>
              <a:endParaRPr kumimoji="0" lang="en-ID" sz="900" b="0"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endParaRPr>
            </a:p>
          </p:txBody>
        </p:sp>
        <p:sp>
          <p:nvSpPr>
            <p:cNvPr id="13" name="Oval 12">
              <a:extLst>
                <a:ext uri="{FF2B5EF4-FFF2-40B4-BE49-F238E27FC236}">
                  <a16:creationId xmlns:a16="http://schemas.microsoft.com/office/drawing/2014/main" id="{F9F1DD9A-FC59-D72C-9EFA-6C45D254209C}"/>
                </a:ext>
              </a:extLst>
            </p:cNvPr>
            <p:cNvSpPr/>
            <p:nvPr/>
          </p:nvSpPr>
          <p:spPr>
            <a:xfrm>
              <a:off x="170056" y="4270736"/>
              <a:ext cx="756305" cy="434614"/>
            </a:xfrm>
            <a:prstGeom prst="ellipse">
              <a:avLst/>
            </a:prstGeom>
            <a:solidFill>
              <a:srgbClr val="C00000"/>
            </a:solidFill>
            <a:ln w="25400" cap="flat" cmpd="sng" algn="ctr">
              <a:noFill/>
              <a:prstDash val="solid"/>
            </a:ln>
            <a:effectLst/>
          </p:spPr>
          <p:txBody>
            <a:bodyPr lIns="0" tIns="0" rIns="0" bIns="0" rtlCol="0" anchor="ctr"/>
            <a:lstStyle/>
            <a:p>
              <a:pPr lvl="0" algn="ctr">
                <a:buClrTx/>
                <a:defRPr/>
              </a:pPr>
              <a:r>
                <a:rPr lang="en-US" sz="900" kern="1200" dirty="0">
                  <a:solidFill>
                    <a:prstClr val="white"/>
                  </a:solidFill>
                  <a:latin typeface="Titillium Web" panose="00000500000000000000" pitchFamily="2" charset="0"/>
                  <a:ea typeface="+mn-ea"/>
                  <a:cs typeface="+mn-cs"/>
                </a:rPr>
                <a:t>Not important at all</a:t>
              </a:r>
              <a:endParaRPr kumimoji="0" lang="en-ID" sz="900" b="0"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endParaRPr>
            </a:p>
          </p:txBody>
        </p:sp>
        <p:sp>
          <p:nvSpPr>
            <p:cNvPr id="14" name="Rectangle 13">
              <a:extLst>
                <a:ext uri="{FF2B5EF4-FFF2-40B4-BE49-F238E27FC236}">
                  <a16:creationId xmlns:a16="http://schemas.microsoft.com/office/drawing/2014/main" id="{FA74F446-8328-58C8-E43B-7F7544D97A0D}"/>
                </a:ext>
              </a:extLst>
            </p:cNvPr>
            <p:cNvSpPr/>
            <p:nvPr/>
          </p:nvSpPr>
          <p:spPr>
            <a:xfrm>
              <a:off x="457200" y="2870791"/>
              <a:ext cx="228600" cy="77881"/>
            </a:xfrm>
            <a:prstGeom prst="rect">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5" name="Oval 14">
            <a:extLst>
              <a:ext uri="{FF2B5EF4-FFF2-40B4-BE49-F238E27FC236}">
                <a16:creationId xmlns:a16="http://schemas.microsoft.com/office/drawing/2014/main" id="{FD914721-8104-8E17-0073-93332405D4A1}"/>
              </a:ext>
            </a:extLst>
          </p:cNvPr>
          <p:cNvSpPr/>
          <p:nvPr/>
        </p:nvSpPr>
        <p:spPr>
          <a:xfrm>
            <a:off x="533400" y="3077815"/>
            <a:ext cx="756305" cy="434614"/>
          </a:xfrm>
          <a:prstGeom prst="ellipse">
            <a:avLst/>
          </a:prstGeom>
          <a:no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Score: 4,74</a:t>
            </a:r>
            <a:endParaRPr kumimoji="0" lang="en-ID" sz="100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endParaRPr>
          </a:p>
        </p:txBody>
      </p:sp>
      <p:grpSp>
        <p:nvGrpSpPr>
          <p:cNvPr id="16" name="Group 15">
            <a:extLst>
              <a:ext uri="{FF2B5EF4-FFF2-40B4-BE49-F238E27FC236}">
                <a16:creationId xmlns:a16="http://schemas.microsoft.com/office/drawing/2014/main" id="{B60512B2-EA7F-79CD-305F-C061691AE740}"/>
              </a:ext>
            </a:extLst>
          </p:cNvPr>
          <p:cNvGrpSpPr/>
          <p:nvPr/>
        </p:nvGrpSpPr>
        <p:grpSpPr>
          <a:xfrm flipH="1">
            <a:off x="4724400" y="2191915"/>
            <a:ext cx="3556630" cy="2667336"/>
            <a:chOff x="1219200" y="1899106"/>
            <a:chExt cx="7086600" cy="2296179"/>
          </a:xfrm>
        </p:grpSpPr>
        <p:cxnSp>
          <p:nvCxnSpPr>
            <p:cNvPr id="21" name="Straight Connector 20">
              <a:extLst>
                <a:ext uri="{FF2B5EF4-FFF2-40B4-BE49-F238E27FC236}">
                  <a16:creationId xmlns:a16="http://schemas.microsoft.com/office/drawing/2014/main" id="{CCD39292-DF99-C603-2810-4B4B8921002F}"/>
                </a:ext>
              </a:extLst>
            </p:cNvPr>
            <p:cNvCxnSpPr>
              <a:cxnSpLocks/>
            </p:cNvCxnSpPr>
            <p:nvPr/>
          </p:nvCxnSpPr>
          <p:spPr>
            <a:xfrm flipV="1">
              <a:off x="1219200" y="1899106"/>
              <a:ext cx="609600" cy="367844"/>
            </a:xfrm>
            <a:prstGeom prst="line">
              <a:avLst/>
            </a:prstGeom>
            <a:noFill/>
            <a:ln w="9525" cap="flat" cmpd="sng" algn="ctr">
              <a:solidFill>
                <a:sysClr val="windowText" lastClr="000000">
                  <a:lumMod val="65000"/>
                  <a:lumOff val="35000"/>
                </a:sysClr>
              </a:solidFill>
              <a:prstDash val="dash"/>
            </a:ln>
            <a:effectLst/>
          </p:spPr>
        </p:cxnSp>
        <p:cxnSp>
          <p:nvCxnSpPr>
            <p:cNvPr id="22" name="Straight Connector 21">
              <a:extLst>
                <a:ext uri="{FF2B5EF4-FFF2-40B4-BE49-F238E27FC236}">
                  <a16:creationId xmlns:a16="http://schemas.microsoft.com/office/drawing/2014/main" id="{8AE5A54F-8D9F-9E10-79AC-46F39A599F3A}"/>
                </a:ext>
              </a:extLst>
            </p:cNvPr>
            <p:cNvCxnSpPr>
              <a:cxnSpLocks/>
            </p:cNvCxnSpPr>
            <p:nvPr/>
          </p:nvCxnSpPr>
          <p:spPr>
            <a:xfrm>
              <a:off x="1219200" y="3972289"/>
              <a:ext cx="609600" cy="222996"/>
            </a:xfrm>
            <a:prstGeom prst="line">
              <a:avLst/>
            </a:prstGeom>
            <a:noFill/>
            <a:ln w="9525" cap="flat" cmpd="sng" algn="ctr">
              <a:solidFill>
                <a:sysClr val="windowText" lastClr="000000">
                  <a:lumMod val="65000"/>
                  <a:lumOff val="35000"/>
                </a:sysClr>
              </a:solidFill>
              <a:prstDash val="dash"/>
            </a:ln>
            <a:effectLst/>
          </p:spPr>
        </p:cxnSp>
        <p:sp>
          <p:nvSpPr>
            <p:cNvPr id="23" name="Rectangle 22">
              <a:extLst>
                <a:ext uri="{FF2B5EF4-FFF2-40B4-BE49-F238E27FC236}">
                  <a16:creationId xmlns:a16="http://schemas.microsoft.com/office/drawing/2014/main" id="{3A67C9E5-FBD0-A42F-C2D5-D1FB7C9BCA9D}"/>
                </a:ext>
              </a:extLst>
            </p:cNvPr>
            <p:cNvSpPr/>
            <p:nvPr/>
          </p:nvSpPr>
          <p:spPr>
            <a:xfrm>
              <a:off x="1828800" y="1899106"/>
              <a:ext cx="6477000" cy="2296179"/>
            </a:xfrm>
            <a:prstGeom prst="rect">
              <a:avLst/>
            </a:prstGeom>
            <a:noFill/>
            <a:ln w="25400" cap="flat" cmpd="sng" algn="ctr">
              <a:solidFill>
                <a:sysClr val="window" lastClr="FFFFFF">
                  <a:lumMod val="85000"/>
                </a:sysClr>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4" name="Group 23">
            <a:extLst>
              <a:ext uri="{FF2B5EF4-FFF2-40B4-BE49-F238E27FC236}">
                <a16:creationId xmlns:a16="http://schemas.microsoft.com/office/drawing/2014/main" id="{D6157AF8-FA21-7B3D-2F90-3A7A24B851B6}"/>
              </a:ext>
            </a:extLst>
          </p:cNvPr>
          <p:cNvGrpSpPr/>
          <p:nvPr/>
        </p:nvGrpSpPr>
        <p:grpSpPr>
          <a:xfrm>
            <a:off x="8305800" y="2342087"/>
            <a:ext cx="756305" cy="2339614"/>
            <a:chOff x="170056" y="2365736"/>
            <a:chExt cx="756305" cy="2339614"/>
          </a:xfrm>
        </p:grpSpPr>
        <p:graphicFrame>
          <p:nvGraphicFramePr>
            <p:cNvPr id="26" name="Chart 25">
              <a:extLst>
                <a:ext uri="{FF2B5EF4-FFF2-40B4-BE49-F238E27FC236}">
                  <a16:creationId xmlns:a16="http://schemas.microsoft.com/office/drawing/2014/main" id="{B4BD87EC-38B0-7469-50A0-6A79E2973E17}"/>
                </a:ext>
              </a:extLst>
            </p:cNvPr>
            <p:cNvGraphicFramePr/>
            <p:nvPr>
              <p:extLst>
                <p:ext uri="{D42A27DB-BD31-4B8C-83A1-F6EECF244321}">
                  <p14:modId xmlns:p14="http://schemas.microsoft.com/office/powerpoint/2010/main" val="3049863666"/>
                </p:ext>
              </p:extLst>
            </p:nvPr>
          </p:nvGraphicFramePr>
          <p:xfrm>
            <a:off x="302487" y="2642866"/>
            <a:ext cx="535713" cy="1757683"/>
          </p:xfrm>
          <a:graphic>
            <a:graphicData uri="http://schemas.openxmlformats.org/drawingml/2006/chart">
              <c:chart xmlns:c="http://schemas.openxmlformats.org/drawingml/2006/chart" xmlns:r="http://schemas.openxmlformats.org/officeDocument/2006/relationships" r:id="rId6"/>
            </a:graphicData>
          </a:graphic>
        </p:graphicFrame>
        <p:sp>
          <p:nvSpPr>
            <p:cNvPr id="27" name="Oval 26">
              <a:extLst>
                <a:ext uri="{FF2B5EF4-FFF2-40B4-BE49-F238E27FC236}">
                  <a16:creationId xmlns:a16="http://schemas.microsoft.com/office/drawing/2014/main" id="{89594E5A-059F-5077-80C3-005C03E0F90B}"/>
                </a:ext>
              </a:extLst>
            </p:cNvPr>
            <p:cNvSpPr/>
            <p:nvPr/>
          </p:nvSpPr>
          <p:spPr>
            <a:xfrm>
              <a:off x="170056" y="2365736"/>
              <a:ext cx="756305" cy="434614"/>
            </a:xfrm>
            <a:prstGeom prst="ellipse">
              <a:avLst/>
            </a:prstGeom>
            <a:solidFill>
              <a:srgbClr val="4F81BD">
                <a:lumMod val="50000"/>
              </a:srgbClr>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rPr>
                <a:t>Very attractive</a:t>
              </a:r>
              <a:endParaRPr kumimoji="0" lang="en-ID" sz="900" b="0"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endParaRPr>
            </a:p>
          </p:txBody>
        </p:sp>
        <p:sp>
          <p:nvSpPr>
            <p:cNvPr id="28" name="Oval 27">
              <a:extLst>
                <a:ext uri="{FF2B5EF4-FFF2-40B4-BE49-F238E27FC236}">
                  <a16:creationId xmlns:a16="http://schemas.microsoft.com/office/drawing/2014/main" id="{D38E8985-C9F8-F4EA-3FBD-F2FCC0E0BC02}"/>
                </a:ext>
              </a:extLst>
            </p:cNvPr>
            <p:cNvSpPr/>
            <p:nvPr/>
          </p:nvSpPr>
          <p:spPr>
            <a:xfrm>
              <a:off x="170056" y="4270736"/>
              <a:ext cx="756305" cy="434614"/>
            </a:xfrm>
            <a:prstGeom prst="ellipse">
              <a:avLst/>
            </a:prstGeom>
            <a:solidFill>
              <a:srgbClr val="C00000"/>
            </a:solidFill>
            <a:ln w="25400" cap="flat" cmpd="sng" algn="ctr">
              <a:noFill/>
              <a:prstDash val="solid"/>
            </a:ln>
            <a:effectLst/>
          </p:spPr>
          <p:txBody>
            <a:bodyPr lIns="0" tIns="0" rIns="0" bIns="0" rtlCol="0" anchor="ctr"/>
            <a:lstStyle/>
            <a:p>
              <a:pPr lvl="0" algn="ctr">
                <a:buClrTx/>
                <a:defRPr/>
              </a:pPr>
              <a:r>
                <a:rPr lang="en-US" sz="800" kern="1200" dirty="0">
                  <a:solidFill>
                    <a:prstClr val="white"/>
                  </a:solidFill>
                  <a:latin typeface="Titillium Web" panose="00000500000000000000" pitchFamily="2" charset="0"/>
                  <a:ea typeface="+mn-ea"/>
                  <a:cs typeface="+mn-cs"/>
                </a:rPr>
                <a:t>Not attractive at all</a:t>
              </a:r>
              <a:endParaRPr kumimoji="0" lang="en-ID" sz="800" b="0"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endParaRPr>
            </a:p>
          </p:txBody>
        </p:sp>
        <p:sp>
          <p:nvSpPr>
            <p:cNvPr id="29" name="Rectangle 28">
              <a:extLst>
                <a:ext uri="{FF2B5EF4-FFF2-40B4-BE49-F238E27FC236}">
                  <a16:creationId xmlns:a16="http://schemas.microsoft.com/office/drawing/2014/main" id="{D2A68D41-370A-7B5C-E048-629BB08985FF}"/>
                </a:ext>
              </a:extLst>
            </p:cNvPr>
            <p:cNvSpPr/>
            <p:nvPr/>
          </p:nvSpPr>
          <p:spPr>
            <a:xfrm>
              <a:off x="457200" y="3268059"/>
              <a:ext cx="228600" cy="77881"/>
            </a:xfrm>
            <a:prstGeom prst="rect">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0" name="Oval 29">
            <a:extLst>
              <a:ext uri="{FF2B5EF4-FFF2-40B4-BE49-F238E27FC236}">
                <a16:creationId xmlns:a16="http://schemas.microsoft.com/office/drawing/2014/main" id="{65B3C7FA-E500-8C70-B9F3-8CA56202BF3B}"/>
              </a:ext>
            </a:extLst>
          </p:cNvPr>
          <p:cNvSpPr/>
          <p:nvPr/>
        </p:nvSpPr>
        <p:spPr>
          <a:xfrm>
            <a:off x="8006695" y="3092955"/>
            <a:ext cx="756305" cy="434614"/>
          </a:xfrm>
          <a:prstGeom prst="ellipse">
            <a:avLst/>
          </a:prstGeom>
          <a:noFill/>
          <a:ln w="25400" cap="flat" cmpd="sng" algn="ctr">
            <a:noFill/>
            <a:prstDash val="solid"/>
          </a:ln>
          <a:effectLst/>
        </p:spPr>
        <p:txBody>
          <a:bodyPr lIns="0" tIns="0" rIns="0" bIns="0" rtlCol="0" anchor="ctr"/>
          <a:lstStyle/>
          <a:p>
            <a:pPr lvl="0" algn="ctr">
              <a:buClrTx/>
              <a:defRPr/>
            </a:pPr>
            <a:r>
              <a:rPr lang="en-US" sz="1000" b="1" kern="1200" dirty="0">
                <a:solidFill>
                  <a:prstClr val="black"/>
                </a:solidFill>
                <a:latin typeface="Titillium Web" panose="00000500000000000000" pitchFamily="2" charset="0"/>
              </a:rPr>
              <a:t>Score </a:t>
            </a:r>
            <a:r>
              <a:rPr kumimoji="0" lang="en-US" sz="100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 3,33</a:t>
            </a:r>
            <a:endParaRPr kumimoji="0" lang="en-ID" sz="100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endParaRPr>
          </a:p>
        </p:txBody>
      </p:sp>
      <p:sp>
        <p:nvSpPr>
          <p:cNvPr id="31" name="Rectangle 30">
            <a:extLst>
              <a:ext uri="{FF2B5EF4-FFF2-40B4-BE49-F238E27FC236}">
                <a16:creationId xmlns:a16="http://schemas.microsoft.com/office/drawing/2014/main" id="{9E51B7A1-89A7-E037-D23F-13281393F29A}"/>
              </a:ext>
            </a:extLst>
          </p:cNvPr>
          <p:cNvSpPr/>
          <p:nvPr/>
        </p:nvSpPr>
        <p:spPr>
          <a:xfrm>
            <a:off x="7848600" y="2959142"/>
            <a:ext cx="718672" cy="190355"/>
          </a:xfrm>
          <a:prstGeom prst="rect">
            <a:avLst/>
          </a:prstGeom>
          <a:solidFill>
            <a:srgbClr val="C00000"/>
          </a:solidFill>
          <a:ln w="25400" cap="flat" cmpd="sng" algn="ctr">
            <a:noFill/>
            <a:prstDash val="solid"/>
          </a:ln>
          <a:effectLst/>
        </p:spPr>
        <p:txBody>
          <a:bodyPr lIns="0" tIns="0" rIns="0" bIns="0" rtlCol="0" anchor="ctr"/>
          <a:lstStyle/>
          <a:p>
            <a:pPr lvl="0" algn="ctr">
              <a:buClrTx/>
              <a:defRPr/>
            </a:pPr>
            <a:r>
              <a:rPr lang="en-US" sz="900" b="1" kern="1200" dirty="0">
                <a:solidFill>
                  <a:prstClr val="white"/>
                </a:solidFill>
                <a:latin typeface="Titillium Web" panose="00000500000000000000" pitchFamily="2" charset="0"/>
              </a:rPr>
              <a:t>SCALE </a:t>
            </a:r>
            <a:r>
              <a:rPr kumimoji="0" lang="en-US" sz="900" b="1"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rPr>
              <a:t>: 1-5</a:t>
            </a:r>
            <a:endParaRPr kumimoji="0" lang="en-ID" sz="900" b="1"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endParaRPr>
          </a:p>
        </p:txBody>
      </p:sp>
      <p:sp>
        <p:nvSpPr>
          <p:cNvPr id="32" name="Rectangle 31">
            <a:extLst>
              <a:ext uri="{FF2B5EF4-FFF2-40B4-BE49-F238E27FC236}">
                <a16:creationId xmlns:a16="http://schemas.microsoft.com/office/drawing/2014/main" id="{9B479996-F395-0372-F666-CB656DA362A5}"/>
              </a:ext>
            </a:extLst>
          </p:cNvPr>
          <p:cNvSpPr/>
          <p:nvPr/>
        </p:nvSpPr>
        <p:spPr>
          <a:xfrm>
            <a:off x="599062" y="2962656"/>
            <a:ext cx="718672" cy="190355"/>
          </a:xfrm>
          <a:prstGeom prst="rect">
            <a:avLst/>
          </a:prstGeom>
          <a:solidFill>
            <a:srgbClr val="C00000"/>
          </a:solidFill>
          <a:ln w="25400" cap="flat" cmpd="sng" algn="ctr">
            <a:noFill/>
            <a:prstDash val="solid"/>
          </a:ln>
          <a:effectLst/>
        </p:spPr>
        <p:txBody>
          <a:bodyPr lIns="0" tIns="0" rIns="0" bIns="0" rtlCol="0" anchor="ctr"/>
          <a:lstStyle/>
          <a:p>
            <a:pPr lvl="0" algn="ctr">
              <a:buClrTx/>
              <a:defRPr/>
            </a:pPr>
            <a:r>
              <a:rPr lang="en-US" sz="900" b="1" kern="1200" dirty="0">
                <a:solidFill>
                  <a:prstClr val="white"/>
                </a:solidFill>
                <a:latin typeface="Titillium Web" panose="00000500000000000000" pitchFamily="2" charset="0"/>
              </a:rPr>
              <a:t>SCALE </a:t>
            </a:r>
            <a:r>
              <a:rPr kumimoji="0" lang="en-US" sz="900" b="1"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rPr>
              <a:t>: 1-5</a:t>
            </a:r>
            <a:endParaRPr kumimoji="0" lang="en-ID" sz="900" b="1" i="0" u="none" strike="noStrike" kern="1200" cap="none" spc="0" normalizeH="0" baseline="0" noProof="0" dirty="0">
              <a:ln>
                <a:noFill/>
              </a:ln>
              <a:solidFill>
                <a:prstClr val="white"/>
              </a:solidFill>
              <a:effectLst/>
              <a:uLnTx/>
              <a:uFillTx/>
              <a:latin typeface="Titillium Web" panose="00000500000000000000" pitchFamily="2" charset="0"/>
              <a:ea typeface="+mn-ea"/>
              <a:cs typeface="+mn-cs"/>
            </a:endParaRPr>
          </a:p>
        </p:txBody>
      </p:sp>
    </p:spTree>
    <p:extLst>
      <p:ext uri="{BB962C8B-B14F-4D97-AF65-F5344CB8AC3E}">
        <p14:creationId xmlns:p14="http://schemas.microsoft.com/office/powerpoint/2010/main" val="1885290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6">
          <a:extLst>
            <a:ext uri="{FF2B5EF4-FFF2-40B4-BE49-F238E27FC236}">
              <a16:creationId xmlns:a16="http://schemas.microsoft.com/office/drawing/2014/main" id="{17846294-62D2-1C1C-7E19-361576803314}"/>
            </a:ext>
          </a:extLst>
        </p:cNvPr>
        <p:cNvGrpSpPr/>
        <p:nvPr/>
      </p:nvGrpSpPr>
      <p:grpSpPr>
        <a:xfrm>
          <a:off x="0" y="0"/>
          <a:ext cx="0" cy="0"/>
          <a:chOff x="0" y="0"/>
          <a:chExt cx="0" cy="0"/>
        </a:xfrm>
      </p:grpSpPr>
      <p:sp>
        <p:nvSpPr>
          <p:cNvPr id="2" name="Google Shape;391;p3">
            <a:extLst>
              <a:ext uri="{FF2B5EF4-FFF2-40B4-BE49-F238E27FC236}">
                <a16:creationId xmlns:a16="http://schemas.microsoft.com/office/drawing/2014/main" id="{3FA93872-9DFA-C9F7-50BC-C5AC8CCB1D17}"/>
              </a:ext>
            </a:extLst>
          </p:cNvPr>
          <p:cNvSpPr txBox="1"/>
          <p:nvPr/>
        </p:nvSpPr>
        <p:spPr>
          <a:xfrm>
            <a:off x="2043298" y="1597324"/>
            <a:ext cx="6719701" cy="992531"/>
          </a:xfrm>
          <a:prstGeom prst="rect">
            <a:avLst/>
          </a:prstGeom>
          <a:noFill/>
          <a:ln>
            <a:noFill/>
          </a:ln>
        </p:spPr>
        <p:txBody>
          <a:bodyPr spcFirstLastPara="1" wrap="square" lIns="68551" tIns="34266" rIns="68551" bIns="34266" anchor="t" anchorCtr="0">
            <a:spAutoFit/>
          </a:bodyPr>
          <a:lstStyle/>
          <a:p>
            <a:pPr marL="0" marR="0" lvl="0" indent="0" algn="ctr" defTabSz="685617"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chemeClr val="bg1"/>
                </a:solidFill>
                <a:effectLst/>
                <a:uLnTx/>
                <a:uFillTx/>
                <a:latin typeface="Titillium Web" panose="00000500000000000000" pitchFamily="2" charset="0"/>
                <a:ea typeface="Arial"/>
                <a:cs typeface="Arial"/>
                <a:sym typeface="Arial"/>
              </a:rPr>
              <a:t>Key barriers to scaling renewable projects: </a:t>
            </a:r>
            <a:r>
              <a:rPr kumimoji="0" lang="en-US" sz="2000" i="0" u="none" strike="noStrike" kern="0" cap="none" spc="0" normalizeH="0" baseline="0" noProof="0" dirty="0">
                <a:ln>
                  <a:noFill/>
                </a:ln>
                <a:solidFill>
                  <a:schemeClr val="bg1"/>
                </a:solidFill>
                <a:effectLst/>
                <a:uLnTx/>
                <a:uFillTx/>
                <a:latin typeface="Titillium Web" panose="00000500000000000000" pitchFamily="2" charset="0"/>
                <a:ea typeface="Arial"/>
                <a:cs typeface="Arial"/>
                <a:sym typeface="Arial"/>
              </a:rPr>
              <a:t>to identify key challenges hindering the scaling-up of renewable energy projects.</a:t>
            </a:r>
          </a:p>
        </p:txBody>
      </p:sp>
      <p:cxnSp>
        <p:nvCxnSpPr>
          <p:cNvPr id="3" name="Google Shape;393;p3">
            <a:extLst>
              <a:ext uri="{FF2B5EF4-FFF2-40B4-BE49-F238E27FC236}">
                <a16:creationId xmlns:a16="http://schemas.microsoft.com/office/drawing/2014/main" id="{04850E54-8E81-AC88-F445-8B70F1AE62CB}"/>
              </a:ext>
            </a:extLst>
          </p:cNvPr>
          <p:cNvCxnSpPr/>
          <p:nvPr/>
        </p:nvCxnSpPr>
        <p:spPr>
          <a:xfrm>
            <a:off x="769362" y="2627150"/>
            <a:ext cx="1511774" cy="0"/>
          </a:xfrm>
          <a:prstGeom prst="straightConnector1">
            <a:avLst/>
          </a:prstGeom>
          <a:noFill/>
          <a:ln w="38100" cap="flat" cmpd="sng">
            <a:solidFill>
              <a:schemeClr val="bg1"/>
            </a:solidFill>
            <a:prstDash val="solid"/>
            <a:round/>
            <a:headEnd type="none" w="sm" len="sm"/>
            <a:tailEnd type="none" w="sm" len="sm"/>
          </a:ln>
        </p:spPr>
      </p:cxnSp>
      <p:sp>
        <p:nvSpPr>
          <p:cNvPr id="4" name="Freeform 30">
            <a:extLst>
              <a:ext uri="{FF2B5EF4-FFF2-40B4-BE49-F238E27FC236}">
                <a16:creationId xmlns:a16="http://schemas.microsoft.com/office/drawing/2014/main" id="{023FCB3F-C675-1E63-558B-A91CC033B3AF}"/>
              </a:ext>
            </a:extLst>
          </p:cNvPr>
          <p:cNvSpPr/>
          <p:nvPr/>
        </p:nvSpPr>
        <p:spPr>
          <a:xfrm>
            <a:off x="1128899" y="1765412"/>
            <a:ext cx="841683" cy="831162"/>
          </a:xfrm>
          <a:custGeom>
            <a:avLst/>
            <a:gdLst/>
            <a:ahLst/>
            <a:cxnLst/>
            <a:rect l="l" t="t" r="r" b="b"/>
            <a:pathLst>
              <a:path w="841683" h="831162">
                <a:moveTo>
                  <a:pt x="0" y="0"/>
                </a:moveTo>
                <a:lnTo>
                  <a:pt x="841682" y="0"/>
                </a:lnTo>
                <a:lnTo>
                  <a:pt x="841682" y="831162"/>
                </a:lnTo>
                <a:lnTo>
                  <a:pt x="0" y="831162"/>
                </a:lnTo>
                <a:lnTo>
                  <a:pt x="0" y="0"/>
                </a:lnTo>
                <a:close/>
              </a:path>
            </a:pathLst>
          </a:custGeom>
          <a:blipFill>
            <a:blip r:embed="rId3">
              <a:lum bright="70000" contrast="-70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ID" dirty="0"/>
          </a:p>
        </p:txBody>
      </p:sp>
    </p:spTree>
    <p:extLst>
      <p:ext uri="{BB962C8B-B14F-4D97-AF65-F5344CB8AC3E}">
        <p14:creationId xmlns:p14="http://schemas.microsoft.com/office/powerpoint/2010/main" val="3593358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D0E06E2D-C224-F65A-D9EF-189A1C0E3E49}"/>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4989B7F5-67A9-E8DB-99EC-1D969F129206}"/>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9</a:t>
            </a:fld>
            <a:endParaRPr>
              <a:latin typeface="Titillium Web" panose="00000500000000000000" pitchFamily="2" charset="0"/>
            </a:endParaRPr>
          </a:p>
        </p:txBody>
      </p:sp>
      <p:sp>
        <p:nvSpPr>
          <p:cNvPr id="44" name="Title 1">
            <a:extLst>
              <a:ext uri="{FF2B5EF4-FFF2-40B4-BE49-F238E27FC236}">
                <a16:creationId xmlns:a16="http://schemas.microsoft.com/office/drawing/2014/main" id="{5CB345BF-F97D-4BC8-9DBF-A09BB678BAC1}"/>
              </a:ext>
            </a:extLst>
          </p:cNvPr>
          <p:cNvSpPr txBox="1">
            <a:spLocks/>
          </p:cNvSpPr>
          <p:nvPr/>
        </p:nvSpPr>
        <p:spPr>
          <a:xfrm>
            <a:off x="100245" y="626212"/>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The survey shows that regulatory and bureaucratic issues remain the main barriers to scaling renewable energy in Indonesia, with 71,79% citing regulatory uncertainty and 59,29% pointing to lengthy permitting processes.</a:t>
            </a:r>
          </a:p>
        </p:txBody>
      </p:sp>
      <p:sp>
        <p:nvSpPr>
          <p:cNvPr id="2" name="TextBox 18">
            <a:extLst>
              <a:ext uri="{FF2B5EF4-FFF2-40B4-BE49-F238E27FC236}">
                <a16:creationId xmlns:a16="http://schemas.microsoft.com/office/drawing/2014/main" id="{99BAF506-5842-4C7D-76EA-FF6CFD6231B3}"/>
              </a:ext>
            </a:extLst>
          </p:cNvPr>
          <p:cNvSpPr txBox="1"/>
          <p:nvPr/>
        </p:nvSpPr>
        <p:spPr>
          <a:xfrm>
            <a:off x="762000" y="1239226"/>
            <a:ext cx="7162800" cy="415498"/>
          </a:xfrm>
          <a:prstGeom prst="rect">
            <a:avLst/>
          </a:prstGeom>
          <a:noFill/>
        </p:spPr>
        <p:txBody>
          <a:bodyPr wrap="square">
            <a:spAutoFit/>
          </a:bodyPr>
          <a:lstStyle/>
          <a:p>
            <a:pPr algn="ctr"/>
            <a:r>
              <a:rPr lang="en-US" sz="1050" dirty="0">
                <a:latin typeface="Titillium Web" panose="00000500000000000000" pitchFamily="2" charset="0"/>
              </a:rPr>
              <a:t>What are the main barriers to scaling up renewable energy projects in Indonesia? [MA]</a:t>
            </a:r>
          </a:p>
          <a:p>
            <a:pPr algn="ctr"/>
            <a:r>
              <a:rPr kumimoji="0" lang="en-US" sz="1050" b="0"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r>
              <a:rPr lang="en-US" sz="1050" dirty="0">
                <a:latin typeface="Titillium Web" panose="00000500000000000000" pitchFamily="2" charset="0"/>
              </a:rPr>
              <a:t>Base: All respondent, n= </a:t>
            </a:r>
            <a:r>
              <a:rPr kumimoji="0" lang="en-US" sz="1050" b="0"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endParaRPr lang="en-US" sz="1050" dirty="0">
              <a:latin typeface="Titillium Web" panose="00000500000000000000" pitchFamily="2" charset="0"/>
            </a:endParaRPr>
          </a:p>
        </p:txBody>
      </p:sp>
      <p:graphicFrame>
        <p:nvGraphicFramePr>
          <p:cNvPr id="3" name="Chart 1">
            <a:extLst>
              <a:ext uri="{FF2B5EF4-FFF2-40B4-BE49-F238E27FC236}">
                <a16:creationId xmlns:a16="http://schemas.microsoft.com/office/drawing/2014/main" id="{F63858A3-77F3-B627-1830-898EF17FB75B}"/>
              </a:ext>
            </a:extLst>
          </p:cNvPr>
          <p:cNvGraphicFramePr/>
          <p:nvPr>
            <p:extLst>
              <p:ext uri="{D42A27DB-BD31-4B8C-83A1-F6EECF244321}">
                <p14:modId xmlns:p14="http://schemas.microsoft.com/office/powerpoint/2010/main" val="2023371787"/>
              </p:ext>
            </p:extLst>
          </p:nvPr>
        </p:nvGraphicFramePr>
        <p:xfrm>
          <a:off x="299545" y="1531226"/>
          <a:ext cx="7727738" cy="33929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09186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5CF5100F-D334-B2F3-9FD6-A0F5BAFF70BA}"/>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C881BB79-D315-753E-B93A-02B09B98527A}"/>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10</a:t>
            </a:fld>
            <a:endParaRPr>
              <a:latin typeface="Titillium Web" panose="00000500000000000000" pitchFamily="2" charset="0"/>
            </a:endParaRPr>
          </a:p>
        </p:txBody>
      </p:sp>
      <p:sp>
        <p:nvSpPr>
          <p:cNvPr id="43" name="TextBox 42">
            <a:extLst>
              <a:ext uri="{FF2B5EF4-FFF2-40B4-BE49-F238E27FC236}">
                <a16:creationId xmlns:a16="http://schemas.microsoft.com/office/drawing/2014/main" id="{3999E5AB-FF65-8574-77BD-8CA0536F8D87}"/>
              </a:ext>
            </a:extLst>
          </p:cNvPr>
          <p:cNvSpPr txBox="1"/>
          <p:nvPr/>
        </p:nvSpPr>
        <p:spPr>
          <a:xfrm>
            <a:off x="0" y="999351"/>
            <a:ext cx="9143999" cy="261610"/>
          </a:xfrm>
          <a:prstGeom prst="rect">
            <a:avLst/>
          </a:prstGeom>
          <a:solidFill>
            <a:schemeClr val="accent3">
              <a:lumMod val="20000"/>
              <a:lumOff val="80000"/>
            </a:schemeClr>
          </a:solidFill>
        </p:spPr>
        <p:txBody>
          <a:bodyPr wrap="square">
            <a:spAutoFit/>
          </a:bodyPr>
          <a:lstStyle/>
          <a:p>
            <a:pPr algn="just"/>
            <a:r>
              <a:rPr lang="en-US" sz="1100" i="1" dirty="0">
                <a:solidFill>
                  <a:schemeClr val="bg1">
                    <a:lumMod val="10000"/>
                  </a:schemeClr>
                </a:solidFill>
                <a:latin typeface="Titillium Web" panose="00000500000000000000" pitchFamily="2" charset="0"/>
              </a:rPr>
              <a:t>among the assessed aspects, PLN’s role in supporting the scaling-up of renewable energy projects recorded the highest score, at 3.23 on a 5-point scale</a:t>
            </a:r>
          </a:p>
        </p:txBody>
      </p:sp>
      <p:sp>
        <p:nvSpPr>
          <p:cNvPr id="44" name="Title 1">
            <a:extLst>
              <a:ext uri="{FF2B5EF4-FFF2-40B4-BE49-F238E27FC236}">
                <a16:creationId xmlns:a16="http://schemas.microsoft.com/office/drawing/2014/main" id="{97D13241-CB24-A577-870A-4E8F58532D50}"/>
              </a:ext>
            </a:extLst>
          </p:cNvPr>
          <p:cNvSpPr txBox="1">
            <a:spLocks/>
          </p:cNvSpPr>
          <p:nvPr/>
        </p:nvSpPr>
        <p:spPr>
          <a:xfrm>
            <a:off x="100245" y="500084"/>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The average alignment score between renewable energy development and professional expectations is relatively low, at 3.08 out of 5</a:t>
            </a:r>
            <a:endParaRPr lang="sv-SE" sz="1800" dirty="0">
              <a:solidFill>
                <a:schemeClr val="tx1"/>
              </a:solidFill>
              <a:latin typeface="Titillium Web" panose="00000500000000000000" pitchFamily="2" charset="0"/>
            </a:endParaRPr>
          </a:p>
        </p:txBody>
      </p:sp>
      <p:sp>
        <p:nvSpPr>
          <p:cNvPr id="2" name="TextBox 18">
            <a:extLst>
              <a:ext uri="{FF2B5EF4-FFF2-40B4-BE49-F238E27FC236}">
                <a16:creationId xmlns:a16="http://schemas.microsoft.com/office/drawing/2014/main" id="{2AC88F7B-C8FA-1F6D-DB94-7A24F77C855B}"/>
              </a:ext>
            </a:extLst>
          </p:cNvPr>
          <p:cNvSpPr txBox="1"/>
          <p:nvPr/>
        </p:nvSpPr>
        <p:spPr>
          <a:xfrm>
            <a:off x="224971" y="1389335"/>
            <a:ext cx="8690429" cy="577081"/>
          </a:xfrm>
          <a:prstGeom prst="rect">
            <a:avLst/>
          </a:prstGeom>
          <a:noFill/>
        </p:spPr>
        <p:txBody>
          <a:bodyPr wrap="square">
            <a:spAutoFit/>
          </a:bodyPr>
          <a:lstStyle/>
          <a:p>
            <a:pPr algn="ctr">
              <a:buClrTx/>
              <a:buFontTx/>
              <a:buNone/>
            </a:pPr>
            <a:r>
              <a:rPr lang="en-US" sz="1050" kern="1200" dirty="0">
                <a:solidFill>
                  <a:prstClr val="black"/>
                </a:solidFill>
                <a:latin typeface="Titillium Web" panose="00000500000000000000" pitchFamily="2" charset="0"/>
                <a:ea typeface="+mn-ea"/>
                <a:cs typeface="+mn-cs"/>
              </a:rPr>
              <a:t>On a scale of 1 to 5, please rate the following aspects of renewable energy development in Indonesia based on how well they meet your expectations as an industry professional [SA]</a:t>
            </a:r>
          </a:p>
          <a:p>
            <a:pPr algn="ctr">
              <a:buClrTx/>
              <a:buFontTx/>
              <a:buNone/>
            </a:pPr>
            <a:r>
              <a:rPr lang="en-US" sz="1050" kern="1200" dirty="0">
                <a:solidFill>
                  <a:prstClr val="black"/>
                </a:solidFill>
                <a:latin typeface="Titillium Web" panose="00000500000000000000" pitchFamily="2" charset="0"/>
              </a:rPr>
              <a:t>(Base: All Respondents, n= </a:t>
            </a:r>
            <a:r>
              <a:rPr lang="en-US" sz="1050" kern="1200" dirty="0">
                <a:solidFill>
                  <a:prstClr val="black"/>
                </a:solidFill>
                <a:latin typeface="Titillium Web" panose="00000500000000000000" pitchFamily="2" charset="0"/>
                <a:ea typeface="+mn-ea"/>
                <a:cs typeface="+mn-cs"/>
              </a:rPr>
              <a:t>)</a:t>
            </a:r>
          </a:p>
        </p:txBody>
      </p:sp>
      <p:graphicFrame>
        <p:nvGraphicFramePr>
          <p:cNvPr id="4" name="Chart 2">
            <a:extLst>
              <a:ext uri="{FF2B5EF4-FFF2-40B4-BE49-F238E27FC236}">
                <a16:creationId xmlns:a16="http://schemas.microsoft.com/office/drawing/2014/main" id="{A11CBD19-B5ED-1CA1-D610-42573A63C017}"/>
              </a:ext>
            </a:extLst>
          </p:cNvPr>
          <p:cNvGraphicFramePr/>
          <p:nvPr>
            <p:extLst>
              <p:ext uri="{D42A27DB-BD31-4B8C-83A1-F6EECF244321}">
                <p14:modId xmlns:p14="http://schemas.microsoft.com/office/powerpoint/2010/main" val="2712950085"/>
              </p:ext>
            </p:extLst>
          </p:nvPr>
        </p:nvGraphicFramePr>
        <p:xfrm>
          <a:off x="336332" y="1845875"/>
          <a:ext cx="8476593"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5" name="Kotak Teks 4">
            <a:extLst>
              <a:ext uri="{FF2B5EF4-FFF2-40B4-BE49-F238E27FC236}">
                <a16:creationId xmlns:a16="http://schemas.microsoft.com/office/drawing/2014/main" id="{CA3D55EA-3377-3058-5E99-E7BEC08BDC68}"/>
              </a:ext>
            </a:extLst>
          </p:cNvPr>
          <p:cNvSpPr txBox="1"/>
          <p:nvPr/>
        </p:nvSpPr>
        <p:spPr>
          <a:xfrm>
            <a:off x="457200" y="4195286"/>
            <a:ext cx="5151665" cy="253916"/>
          </a:xfrm>
          <a:prstGeom prst="rect">
            <a:avLst/>
          </a:prstGeom>
          <a:noFill/>
        </p:spPr>
        <p:txBody>
          <a:bodyPr wrap="square" rtlCol="0">
            <a:spAutoFit/>
          </a:bodyPr>
          <a:lstStyle/>
          <a:p>
            <a:pPr>
              <a:buClrTx/>
              <a:buFontTx/>
              <a:buNone/>
            </a:pPr>
            <a:r>
              <a:rPr lang="en-US" sz="1050" b="1" kern="1200" dirty="0">
                <a:solidFill>
                  <a:prstClr val="black"/>
                </a:solidFill>
                <a:latin typeface="Titillium Web" panose="00000500000000000000" pitchFamily="2" charset="0"/>
                <a:ea typeface="+mn-ea"/>
                <a:cs typeface="+mn-cs"/>
              </a:rPr>
              <a:t>Remark :</a:t>
            </a:r>
          </a:p>
        </p:txBody>
      </p:sp>
      <p:graphicFrame>
        <p:nvGraphicFramePr>
          <p:cNvPr id="6" name="Table 5">
            <a:extLst>
              <a:ext uri="{FF2B5EF4-FFF2-40B4-BE49-F238E27FC236}">
                <a16:creationId xmlns:a16="http://schemas.microsoft.com/office/drawing/2014/main" id="{A3E7B7D0-50DA-3EFF-B4CD-4319212E8CF2}"/>
              </a:ext>
            </a:extLst>
          </p:cNvPr>
          <p:cNvGraphicFramePr>
            <a:graphicFrameLocks noGrp="1"/>
          </p:cNvGraphicFramePr>
          <p:nvPr>
            <p:extLst>
              <p:ext uri="{D42A27DB-BD31-4B8C-83A1-F6EECF244321}">
                <p14:modId xmlns:p14="http://schemas.microsoft.com/office/powerpoint/2010/main" val="437951743"/>
              </p:ext>
            </p:extLst>
          </p:nvPr>
        </p:nvGraphicFramePr>
        <p:xfrm>
          <a:off x="304799" y="4410710"/>
          <a:ext cx="8508125" cy="370840"/>
        </p:xfrm>
        <a:graphic>
          <a:graphicData uri="http://schemas.openxmlformats.org/drawingml/2006/table">
            <a:tbl>
              <a:tblPr firstRow="1" bandRow="1"/>
              <a:tblGrid>
                <a:gridCol w="1626477">
                  <a:extLst>
                    <a:ext uri="{9D8B030D-6E8A-4147-A177-3AD203B41FA5}">
                      <a16:colId xmlns:a16="http://schemas.microsoft.com/office/drawing/2014/main" val="2874357561"/>
                    </a:ext>
                  </a:extLst>
                </a:gridCol>
                <a:gridCol w="1608083">
                  <a:extLst>
                    <a:ext uri="{9D8B030D-6E8A-4147-A177-3AD203B41FA5}">
                      <a16:colId xmlns:a16="http://schemas.microsoft.com/office/drawing/2014/main" val="3315179328"/>
                    </a:ext>
                  </a:extLst>
                </a:gridCol>
                <a:gridCol w="2175641">
                  <a:extLst>
                    <a:ext uri="{9D8B030D-6E8A-4147-A177-3AD203B41FA5}">
                      <a16:colId xmlns:a16="http://schemas.microsoft.com/office/drawing/2014/main" val="3719899755"/>
                    </a:ext>
                  </a:extLst>
                </a:gridCol>
                <a:gridCol w="1576552">
                  <a:extLst>
                    <a:ext uri="{9D8B030D-6E8A-4147-A177-3AD203B41FA5}">
                      <a16:colId xmlns:a16="http://schemas.microsoft.com/office/drawing/2014/main" val="3683226457"/>
                    </a:ext>
                  </a:extLst>
                </a:gridCol>
                <a:gridCol w="1521372">
                  <a:extLst>
                    <a:ext uri="{9D8B030D-6E8A-4147-A177-3AD203B41FA5}">
                      <a16:colId xmlns:a16="http://schemas.microsoft.com/office/drawing/2014/main" val="788669316"/>
                    </a:ext>
                  </a:extLst>
                </a:gridCol>
              </a:tblGrid>
              <a:tr h="37084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r>
                        <a:rPr lang="en-US" sz="1050" b="0" dirty="0">
                          <a:solidFill>
                            <a:schemeClr val="bg2"/>
                          </a:solidFill>
                          <a:latin typeface="Titillium Web" panose="00000500000000000000" pitchFamily="2" charset="0"/>
                        </a:rPr>
                        <a:t>1: Far below expectations</a:t>
                      </a:r>
                      <a:endParaRPr lang="en-ID" sz="1050" b="0"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r>
                        <a:rPr lang="en-US" sz="1050" b="0" dirty="0">
                          <a:solidFill>
                            <a:schemeClr val="bg2"/>
                          </a:solidFill>
                          <a:latin typeface="Titillium Web" panose="00000500000000000000" pitchFamily="2" charset="0"/>
                        </a:rPr>
                        <a:t>2: Below expectations</a:t>
                      </a:r>
                      <a:endParaRPr lang="en-ID" sz="1050" b="0"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r>
                        <a:rPr lang="en-US" sz="1050" b="0" dirty="0">
                          <a:solidFill>
                            <a:schemeClr val="bg2"/>
                          </a:solidFill>
                          <a:latin typeface="Titillium Web" panose="00000500000000000000" pitchFamily="2" charset="0"/>
                        </a:rPr>
                        <a:t>3: Somewhat meets expectation</a:t>
                      </a:r>
                      <a:endParaRPr lang="en-ID" sz="1050" b="0"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r>
                        <a:rPr lang="en-US" sz="1050" b="0" dirty="0">
                          <a:solidFill>
                            <a:schemeClr val="bg2"/>
                          </a:solidFill>
                          <a:latin typeface="Titillium Web" panose="00000500000000000000" pitchFamily="2" charset="0"/>
                        </a:rPr>
                        <a:t>4: Meets expectations</a:t>
                      </a:r>
                      <a:endParaRPr lang="en-ID" sz="1050" b="0"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2"/>
                          </a:solidFill>
                          <a:latin typeface="Titillium Web" panose="00000500000000000000" pitchFamily="2" charset="0"/>
                        </a:rPr>
                        <a:t>5: Exceeds expectations</a:t>
                      </a:r>
                      <a:endParaRPr lang="en-ID" sz="1050" b="0"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5891521"/>
                  </a:ext>
                </a:extLst>
              </a:tr>
            </a:tbl>
          </a:graphicData>
        </a:graphic>
      </p:graphicFrame>
      <p:grpSp>
        <p:nvGrpSpPr>
          <p:cNvPr id="3" name="Grup 33">
            <a:extLst>
              <a:ext uri="{FF2B5EF4-FFF2-40B4-BE49-F238E27FC236}">
                <a16:creationId xmlns:a16="http://schemas.microsoft.com/office/drawing/2014/main" id="{E5C60082-0F05-CF32-0179-EEDD190C6454}"/>
              </a:ext>
            </a:extLst>
          </p:cNvPr>
          <p:cNvGrpSpPr/>
          <p:nvPr/>
        </p:nvGrpSpPr>
        <p:grpSpPr>
          <a:xfrm>
            <a:off x="1442545" y="1966416"/>
            <a:ext cx="7168055" cy="2228870"/>
            <a:chOff x="8293437" y="-1109343"/>
            <a:chExt cx="6258524" cy="3973849"/>
          </a:xfrm>
        </p:grpSpPr>
        <p:sp>
          <p:nvSpPr>
            <p:cNvPr id="8" name="Rectangle 12">
              <a:extLst>
                <a:ext uri="{FF2B5EF4-FFF2-40B4-BE49-F238E27FC236}">
                  <a16:creationId xmlns:a16="http://schemas.microsoft.com/office/drawing/2014/main" id="{FB772361-2851-6B63-2BEC-9921273E0FA8}"/>
                </a:ext>
              </a:extLst>
            </p:cNvPr>
            <p:cNvSpPr/>
            <p:nvPr/>
          </p:nvSpPr>
          <p:spPr>
            <a:xfrm>
              <a:off x="9119342" y="-1109343"/>
              <a:ext cx="5432619" cy="3962400"/>
            </a:xfrm>
            <a:prstGeom prst="rect">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Titillium Web" panose="00000500000000000000" pitchFamily="2" charset="0"/>
              </a:endParaRPr>
            </a:p>
          </p:txBody>
        </p:sp>
        <p:cxnSp>
          <p:nvCxnSpPr>
            <p:cNvPr id="9" name="Straight Connector 5">
              <a:extLst>
                <a:ext uri="{FF2B5EF4-FFF2-40B4-BE49-F238E27FC236}">
                  <a16:creationId xmlns:a16="http://schemas.microsoft.com/office/drawing/2014/main" id="{480FC02D-9785-352F-0B48-CCD714B76314}"/>
                </a:ext>
              </a:extLst>
            </p:cNvPr>
            <p:cNvCxnSpPr>
              <a:cxnSpLocks/>
            </p:cNvCxnSpPr>
            <p:nvPr/>
          </p:nvCxnSpPr>
          <p:spPr>
            <a:xfrm flipV="1">
              <a:off x="8348498" y="-1109343"/>
              <a:ext cx="770845" cy="25747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15">
              <a:extLst>
                <a:ext uri="{FF2B5EF4-FFF2-40B4-BE49-F238E27FC236}">
                  <a16:creationId xmlns:a16="http://schemas.microsoft.com/office/drawing/2014/main" id="{DC5172F1-F121-64B8-8C8C-68DA07F38CF1}"/>
                </a:ext>
              </a:extLst>
            </p:cNvPr>
            <p:cNvCxnSpPr>
              <a:cxnSpLocks/>
            </p:cNvCxnSpPr>
            <p:nvPr/>
          </p:nvCxnSpPr>
          <p:spPr>
            <a:xfrm>
              <a:off x="8293437" y="2012042"/>
              <a:ext cx="825904" cy="85246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259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F20DDA39-8B83-4E73-34A9-703A3B0E88C1}"/>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EF50ABB6-E794-9005-1895-AE1DE8CF9C2C}"/>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11</a:t>
            </a:fld>
            <a:endParaRPr>
              <a:latin typeface="Titillium Web" panose="00000500000000000000" pitchFamily="2" charset="0"/>
            </a:endParaRPr>
          </a:p>
        </p:txBody>
      </p:sp>
      <p:sp>
        <p:nvSpPr>
          <p:cNvPr id="2" name="TextBox 18">
            <a:extLst>
              <a:ext uri="{FF2B5EF4-FFF2-40B4-BE49-F238E27FC236}">
                <a16:creationId xmlns:a16="http://schemas.microsoft.com/office/drawing/2014/main" id="{DD852FFD-7D7F-83C7-8430-F20DD48A59BE}"/>
              </a:ext>
            </a:extLst>
          </p:cNvPr>
          <p:cNvSpPr txBox="1"/>
          <p:nvPr/>
        </p:nvSpPr>
        <p:spPr>
          <a:xfrm>
            <a:off x="762000" y="1239226"/>
            <a:ext cx="7162800" cy="415498"/>
          </a:xfrm>
          <a:prstGeom prst="rect">
            <a:avLst/>
          </a:prstGeom>
          <a:noFill/>
        </p:spPr>
        <p:txBody>
          <a:bodyPr wrap="square">
            <a:spAutoFit/>
          </a:bodyPr>
          <a:lstStyle/>
          <a:p>
            <a:pPr algn="ctr"/>
            <a:r>
              <a:rPr lang="en-US" sz="1050" dirty="0">
                <a:latin typeface="Titillium Web" panose="00000500000000000000" pitchFamily="2" charset="0"/>
              </a:rPr>
              <a:t>In your opinion, which factor most hinders </a:t>
            </a:r>
            <a:r>
              <a:rPr lang="en-US" sz="1050" b="1" dirty="0">
                <a:latin typeface="Titillium Web" panose="00000500000000000000" pitchFamily="2" charset="0"/>
              </a:rPr>
              <a:t>investment decisions</a:t>
            </a:r>
            <a:r>
              <a:rPr lang="en-US" sz="1050" dirty="0">
                <a:latin typeface="Titillium Web" panose="00000500000000000000" pitchFamily="2" charset="0"/>
              </a:rPr>
              <a:t> in renewable energy projects? [SA]</a:t>
            </a:r>
          </a:p>
          <a:p>
            <a:pPr algn="ctr"/>
            <a:r>
              <a:rPr kumimoji="0" lang="en-US" sz="1050" b="0"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r>
              <a:rPr lang="en-US" sz="1050" dirty="0">
                <a:latin typeface="Titillium Web" panose="00000500000000000000" pitchFamily="2" charset="0"/>
              </a:rPr>
              <a:t>Base: All respondent, n= </a:t>
            </a:r>
            <a:r>
              <a:rPr kumimoji="0" lang="en-US" sz="1050" b="0"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endParaRPr lang="en-US" sz="1050" dirty="0">
              <a:latin typeface="Titillium Web" panose="00000500000000000000" pitchFamily="2" charset="0"/>
            </a:endParaRPr>
          </a:p>
        </p:txBody>
      </p:sp>
      <p:graphicFrame>
        <p:nvGraphicFramePr>
          <p:cNvPr id="3" name="Chart 1">
            <a:extLst>
              <a:ext uri="{FF2B5EF4-FFF2-40B4-BE49-F238E27FC236}">
                <a16:creationId xmlns:a16="http://schemas.microsoft.com/office/drawing/2014/main" id="{88D7B3AE-D024-7050-268E-51A5C05AAAEE}"/>
              </a:ext>
            </a:extLst>
          </p:cNvPr>
          <p:cNvGraphicFramePr/>
          <p:nvPr>
            <p:extLst>
              <p:ext uri="{D42A27DB-BD31-4B8C-83A1-F6EECF244321}">
                <p14:modId xmlns:p14="http://schemas.microsoft.com/office/powerpoint/2010/main" val="81728758"/>
              </p:ext>
            </p:extLst>
          </p:nvPr>
        </p:nvGraphicFramePr>
        <p:xfrm>
          <a:off x="-189185" y="2420007"/>
          <a:ext cx="3326523" cy="17395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1">
            <a:extLst>
              <a:ext uri="{FF2B5EF4-FFF2-40B4-BE49-F238E27FC236}">
                <a16:creationId xmlns:a16="http://schemas.microsoft.com/office/drawing/2014/main" id="{05D15238-C41F-F497-652F-0DF1F7E9A661}"/>
              </a:ext>
            </a:extLst>
          </p:cNvPr>
          <p:cNvGraphicFramePr/>
          <p:nvPr>
            <p:extLst>
              <p:ext uri="{D42A27DB-BD31-4B8C-83A1-F6EECF244321}">
                <p14:modId xmlns:p14="http://schemas.microsoft.com/office/powerpoint/2010/main" val="1982752542"/>
              </p:ext>
            </p:extLst>
          </p:nvPr>
        </p:nvGraphicFramePr>
        <p:xfrm>
          <a:off x="2774727" y="1797645"/>
          <a:ext cx="3326523" cy="15209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
            <a:extLst>
              <a:ext uri="{FF2B5EF4-FFF2-40B4-BE49-F238E27FC236}">
                <a16:creationId xmlns:a16="http://schemas.microsoft.com/office/drawing/2014/main" id="{2EABEFB8-E81A-96CF-F12B-19D6DE87F6F7}"/>
              </a:ext>
            </a:extLst>
          </p:cNvPr>
          <p:cNvGraphicFramePr/>
          <p:nvPr>
            <p:extLst>
              <p:ext uri="{D42A27DB-BD31-4B8C-83A1-F6EECF244321}">
                <p14:modId xmlns:p14="http://schemas.microsoft.com/office/powerpoint/2010/main" val="142003666"/>
              </p:ext>
            </p:extLst>
          </p:nvPr>
        </p:nvGraphicFramePr>
        <p:xfrm>
          <a:off x="2774727" y="3558127"/>
          <a:ext cx="3326523" cy="152099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
            <a:extLst>
              <a:ext uri="{FF2B5EF4-FFF2-40B4-BE49-F238E27FC236}">
                <a16:creationId xmlns:a16="http://schemas.microsoft.com/office/drawing/2014/main" id="{06EC0555-87B9-36F0-E803-46D6DFC97583}"/>
              </a:ext>
            </a:extLst>
          </p:cNvPr>
          <p:cNvGraphicFramePr/>
          <p:nvPr>
            <p:extLst>
              <p:ext uri="{D42A27DB-BD31-4B8C-83A1-F6EECF244321}">
                <p14:modId xmlns:p14="http://schemas.microsoft.com/office/powerpoint/2010/main" val="1593681898"/>
              </p:ext>
            </p:extLst>
          </p:nvPr>
        </p:nvGraphicFramePr>
        <p:xfrm>
          <a:off x="5898931" y="1797645"/>
          <a:ext cx="3245069" cy="152099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Chart 1">
            <a:extLst>
              <a:ext uri="{FF2B5EF4-FFF2-40B4-BE49-F238E27FC236}">
                <a16:creationId xmlns:a16="http://schemas.microsoft.com/office/drawing/2014/main" id="{3D38540F-34B5-5499-6B08-3E1DDD9676F7}"/>
              </a:ext>
            </a:extLst>
          </p:cNvPr>
          <p:cNvGraphicFramePr/>
          <p:nvPr>
            <p:extLst>
              <p:ext uri="{D42A27DB-BD31-4B8C-83A1-F6EECF244321}">
                <p14:modId xmlns:p14="http://schemas.microsoft.com/office/powerpoint/2010/main" val="1518640858"/>
              </p:ext>
            </p:extLst>
          </p:nvPr>
        </p:nvGraphicFramePr>
        <p:xfrm>
          <a:off x="5896300" y="3558127"/>
          <a:ext cx="3247700" cy="1520996"/>
        </p:xfrm>
        <a:graphic>
          <a:graphicData uri="http://schemas.openxmlformats.org/drawingml/2006/chart">
            <c:chart xmlns:c="http://schemas.openxmlformats.org/drawingml/2006/chart" xmlns:r="http://schemas.openxmlformats.org/officeDocument/2006/relationships" r:id="rId7"/>
          </a:graphicData>
        </a:graphic>
      </p:graphicFrame>
      <p:grpSp>
        <p:nvGrpSpPr>
          <p:cNvPr id="15" name="Grup 33">
            <a:extLst>
              <a:ext uri="{FF2B5EF4-FFF2-40B4-BE49-F238E27FC236}">
                <a16:creationId xmlns:a16="http://schemas.microsoft.com/office/drawing/2014/main" id="{8938EDFE-5F59-81A9-DADD-8C553025E437}"/>
              </a:ext>
            </a:extLst>
          </p:cNvPr>
          <p:cNvGrpSpPr/>
          <p:nvPr/>
        </p:nvGrpSpPr>
        <p:grpSpPr>
          <a:xfrm>
            <a:off x="1411012" y="1585373"/>
            <a:ext cx="7701456" cy="3483683"/>
            <a:chOff x="8293437" y="-1109343"/>
            <a:chExt cx="6258523" cy="3962400"/>
          </a:xfrm>
        </p:grpSpPr>
        <p:sp>
          <p:nvSpPr>
            <p:cNvPr id="16" name="Rectangle 12">
              <a:extLst>
                <a:ext uri="{FF2B5EF4-FFF2-40B4-BE49-F238E27FC236}">
                  <a16:creationId xmlns:a16="http://schemas.microsoft.com/office/drawing/2014/main" id="{2B7F6B5F-5F2B-0CEC-76BA-3361BCD2A49B}"/>
                </a:ext>
              </a:extLst>
            </p:cNvPr>
            <p:cNvSpPr/>
            <p:nvPr/>
          </p:nvSpPr>
          <p:spPr>
            <a:xfrm>
              <a:off x="9601119" y="-1109343"/>
              <a:ext cx="4950841" cy="3962400"/>
            </a:xfrm>
            <a:prstGeom prst="rect">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Titillium Web" panose="00000500000000000000" pitchFamily="2" charset="0"/>
              </a:endParaRPr>
            </a:p>
          </p:txBody>
        </p:sp>
        <p:cxnSp>
          <p:nvCxnSpPr>
            <p:cNvPr id="17" name="Straight Connector 5">
              <a:extLst>
                <a:ext uri="{FF2B5EF4-FFF2-40B4-BE49-F238E27FC236}">
                  <a16:creationId xmlns:a16="http://schemas.microsoft.com/office/drawing/2014/main" id="{85D588F7-6453-3E61-F2E4-8B6A7C80E5D7}"/>
                </a:ext>
              </a:extLst>
            </p:cNvPr>
            <p:cNvCxnSpPr>
              <a:cxnSpLocks/>
              <a:stCxn id="23" idx="0"/>
            </p:cNvCxnSpPr>
            <p:nvPr/>
          </p:nvCxnSpPr>
          <p:spPr>
            <a:xfrm flipV="1">
              <a:off x="8374123" y="-1109343"/>
              <a:ext cx="1226998" cy="75584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5">
              <a:extLst>
                <a:ext uri="{FF2B5EF4-FFF2-40B4-BE49-F238E27FC236}">
                  <a16:creationId xmlns:a16="http://schemas.microsoft.com/office/drawing/2014/main" id="{15BE366C-40E3-E6A9-1A18-307D098211D0}"/>
                </a:ext>
              </a:extLst>
            </p:cNvPr>
            <p:cNvCxnSpPr>
              <a:cxnSpLocks/>
            </p:cNvCxnSpPr>
            <p:nvPr/>
          </p:nvCxnSpPr>
          <p:spPr>
            <a:xfrm>
              <a:off x="8293437" y="2012042"/>
              <a:ext cx="1307682" cy="841015"/>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C323380B-7DA4-DC37-88CD-580F8A48BA5B}"/>
              </a:ext>
            </a:extLst>
          </p:cNvPr>
          <p:cNvSpPr txBox="1"/>
          <p:nvPr/>
        </p:nvSpPr>
        <p:spPr>
          <a:xfrm>
            <a:off x="270736" y="2249904"/>
            <a:ext cx="2479127" cy="261610"/>
          </a:xfrm>
          <a:prstGeom prst="rect">
            <a:avLst/>
          </a:prstGeom>
          <a:noFill/>
        </p:spPr>
        <p:txBody>
          <a:bodyPr wrap="square">
            <a:spAutoFit/>
          </a:bodyPr>
          <a:lstStyle/>
          <a:p>
            <a:pPr algn="ctr"/>
            <a:r>
              <a:rPr lang="en-US" sz="1050" b="1" kern="1200" dirty="0">
                <a:solidFill>
                  <a:prstClr val="black"/>
                </a:solidFill>
                <a:latin typeface="Titillium Web" panose="00000500000000000000" pitchFamily="2" charset="0"/>
                <a:ea typeface="+mn-ea"/>
                <a:cs typeface="+mn-cs"/>
              </a:rPr>
              <a:t>(</a:t>
            </a:r>
            <a:r>
              <a:rPr lang="en-US" sz="1050" b="1" dirty="0">
                <a:latin typeface="Titillium Web" panose="00000500000000000000" pitchFamily="2" charset="0"/>
              </a:rPr>
              <a:t>All respondent, n= </a:t>
            </a:r>
            <a:r>
              <a:rPr kumimoji="0" lang="en-US" sz="105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endParaRPr lang="en-US" sz="1050" b="1" dirty="0">
              <a:latin typeface="Titillium Web" panose="00000500000000000000" pitchFamily="2" charset="0"/>
            </a:endParaRPr>
          </a:p>
        </p:txBody>
      </p:sp>
      <p:sp>
        <p:nvSpPr>
          <p:cNvPr id="24" name="TextBox 23">
            <a:extLst>
              <a:ext uri="{FF2B5EF4-FFF2-40B4-BE49-F238E27FC236}">
                <a16:creationId xmlns:a16="http://schemas.microsoft.com/office/drawing/2014/main" id="{363AAE04-8AC8-C5C0-A634-AF1E2F08B6B4}"/>
              </a:ext>
            </a:extLst>
          </p:cNvPr>
          <p:cNvSpPr txBox="1"/>
          <p:nvPr/>
        </p:nvSpPr>
        <p:spPr>
          <a:xfrm>
            <a:off x="3277254" y="1599978"/>
            <a:ext cx="2479127" cy="261610"/>
          </a:xfrm>
          <a:prstGeom prst="rect">
            <a:avLst/>
          </a:prstGeom>
          <a:noFill/>
        </p:spPr>
        <p:txBody>
          <a:bodyPr wrap="square">
            <a:spAutoFit/>
          </a:bodyPr>
          <a:lstStyle/>
          <a:p>
            <a:pPr algn="ctr"/>
            <a:r>
              <a:rPr lang="en-US" sz="1050" b="1" kern="1200" dirty="0">
                <a:solidFill>
                  <a:prstClr val="black"/>
                </a:solidFill>
                <a:latin typeface="Titillium Web" panose="00000500000000000000" pitchFamily="2" charset="0"/>
                <a:ea typeface="+mn-ea"/>
                <a:cs typeface="+mn-cs"/>
              </a:rPr>
              <a:t>(</a:t>
            </a:r>
            <a:r>
              <a:rPr lang="en-US" sz="1050" b="1" dirty="0">
                <a:latin typeface="Titillium Web" panose="00000500000000000000" pitchFamily="2" charset="0"/>
              </a:rPr>
              <a:t>Developer/IPP, n= </a:t>
            </a:r>
            <a:r>
              <a:rPr kumimoji="0" lang="en-US" sz="105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endParaRPr lang="en-US" sz="1050" b="1" dirty="0">
              <a:latin typeface="Titillium Web" panose="00000500000000000000" pitchFamily="2" charset="0"/>
            </a:endParaRPr>
          </a:p>
        </p:txBody>
      </p:sp>
      <p:sp>
        <p:nvSpPr>
          <p:cNvPr id="25" name="TextBox 24">
            <a:extLst>
              <a:ext uri="{FF2B5EF4-FFF2-40B4-BE49-F238E27FC236}">
                <a16:creationId xmlns:a16="http://schemas.microsoft.com/office/drawing/2014/main" id="{274367E0-9AD0-3313-724A-3B2154427D57}"/>
              </a:ext>
            </a:extLst>
          </p:cNvPr>
          <p:cNvSpPr txBox="1"/>
          <p:nvPr/>
        </p:nvSpPr>
        <p:spPr>
          <a:xfrm>
            <a:off x="6548166" y="1595379"/>
            <a:ext cx="2479127" cy="261610"/>
          </a:xfrm>
          <a:prstGeom prst="rect">
            <a:avLst/>
          </a:prstGeom>
          <a:noFill/>
        </p:spPr>
        <p:txBody>
          <a:bodyPr wrap="square">
            <a:spAutoFit/>
          </a:bodyPr>
          <a:lstStyle/>
          <a:p>
            <a:pPr algn="ctr"/>
            <a:r>
              <a:rPr lang="en-US" sz="1050" b="1" kern="1200" dirty="0">
                <a:solidFill>
                  <a:prstClr val="black"/>
                </a:solidFill>
                <a:latin typeface="Titillium Web" panose="00000500000000000000" pitchFamily="2" charset="0"/>
                <a:ea typeface="+mn-ea"/>
                <a:cs typeface="+mn-cs"/>
              </a:rPr>
              <a:t>(</a:t>
            </a:r>
            <a:r>
              <a:rPr lang="en-US" sz="1050" b="1" dirty="0">
                <a:latin typeface="Titillium Web" panose="00000500000000000000" pitchFamily="2" charset="0"/>
              </a:rPr>
              <a:t>Investor/Lender, n= </a:t>
            </a:r>
            <a:r>
              <a:rPr kumimoji="0" lang="en-US" sz="105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endParaRPr lang="en-US" sz="1050" b="1" dirty="0">
              <a:latin typeface="Titillium Web" panose="00000500000000000000" pitchFamily="2" charset="0"/>
            </a:endParaRPr>
          </a:p>
        </p:txBody>
      </p:sp>
      <p:sp>
        <p:nvSpPr>
          <p:cNvPr id="26" name="TextBox 25">
            <a:extLst>
              <a:ext uri="{FF2B5EF4-FFF2-40B4-BE49-F238E27FC236}">
                <a16:creationId xmlns:a16="http://schemas.microsoft.com/office/drawing/2014/main" id="{56D77FCA-6D5D-3AC7-2AEC-2AEBB1EFF8FB}"/>
              </a:ext>
            </a:extLst>
          </p:cNvPr>
          <p:cNvSpPr txBox="1"/>
          <p:nvPr/>
        </p:nvSpPr>
        <p:spPr>
          <a:xfrm>
            <a:off x="3337251" y="3387272"/>
            <a:ext cx="2479127" cy="261610"/>
          </a:xfrm>
          <a:prstGeom prst="rect">
            <a:avLst/>
          </a:prstGeom>
          <a:noFill/>
        </p:spPr>
        <p:txBody>
          <a:bodyPr wrap="square">
            <a:spAutoFit/>
          </a:bodyPr>
          <a:lstStyle/>
          <a:p>
            <a:pPr algn="ctr"/>
            <a:r>
              <a:rPr lang="en-US" sz="1050" b="1" kern="1200" dirty="0">
                <a:solidFill>
                  <a:prstClr val="black"/>
                </a:solidFill>
                <a:latin typeface="Titillium Web" panose="00000500000000000000" pitchFamily="2" charset="0"/>
                <a:ea typeface="+mn-ea"/>
                <a:cs typeface="+mn-cs"/>
              </a:rPr>
              <a:t>(</a:t>
            </a:r>
            <a:r>
              <a:rPr lang="en-US" sz="1050" b="1" dirty="0">
                <a:latin typeface="Titillium Web" panose="00000500000000000000" pitchFamily="2" charset="0"/>
              </a:rPr>
              <a:t>Industrial off-taker, n= </a:t>
            </a:r>
            <a:r>
              <a:rPr kumimoji="0" lang="en-US" sz="105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endParaRPr lang="en-US" sz="1050" b="1" dirty="0">
              <a:latin typeface="Titillium Web" panose="00000500000000000000" pitchFamily="2" charset="0"/>
            </a:endParaRPr>
          </a:p>
        </p:txBody>
      </p:sp>
      <p:sp>
        <p:nvSpPr>
          <p:cNvPr id="27" name="TextBox 26">
            <a:extLst>
              <a:ext uri="{FF2B5EF4-FFF2-40B4-BE49-F238E27FC236}">
                <a16:creationId xmlns:a16="http://schemas.microsoft.com/office/drawing/2014/main" id="{33B1D3FF-36F3-3576-E500-6D1ED8DFE198}"/>
              </a:ext>
            </a:extLst>
          </p:cNvPr>
          <p:cNvSpPr txBox="1"/>
          <p:nvPr/>
        </p:nvSpPr>
        <p:spPr>
          <a:xfrm>
            <a:off x="6512473" y="3387272"/>
            <a:ext cx="2479127" cy="261610"/>
          </a:xfrm>
          <a:prstGeom prst="rect">
            <a:avLst/>
          </a:prstGeom>
          <a:noFill/>
        </p:spPr>
        <p:txBody>
          <a:bodyPr wrap="square">
            <a:spAutoFit/>
          </a:bodyPr>
          <a:lstStyle/>
          <a:p>
            <a:pPr algn="ctr"/>
            <a:r>
              <a:rPr lang="en-US" sz="1050" b="1" kern="1200" dirty="0">
                <a:solidFill>
                  <a:prstClr val="black"/>
                </a:solidFill>
                <a:latin typeface="Titillium Web" panose="00000500000000000000" pitchFamily="2" charset="0"/>
                <a:ea typeface="+mn-ea"/>
                <a:cs typeface="+mn-cs"/>
              </a:rPr>
              <a:t>(</a:t>
            </a:r>
            <a:r>
              <a:rPr lang="en-US" sz="1050" b="1" dirty="0">
                <a:latin typeface="Titillium Web" panose="00000500000000000000" pitchFamily="2" charset="0"/>
              </a:rPr>
              <a:t>EPC, n= </a:t>
            </a:r>
            <a:r>
              <a:rPr kumimoji="0" lang="en-US" sz="105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endParaRPr lang="en-US" sz="1050" b="1" dirty="0">
              <a:latin typeface="Titillium Web" panose="00000500000000000000" pitchFamily="2" charset="0"/>
            </a:endParaRPr>
          </a:p>
        </p:txBody>
      </p:sp>
      <p:sp>
        <p:nvSpPr>
          <p:cNvPr id="29" name="TextBox 28">
            <a:extLst>
              <a:ext uri="{FF2B5EF4-FFF2-40B4-BE49-F238E27FC236}">
                <a16:creationId xmlns:a16="http://schemas.microsoft.com/office/drawing/2014/main" id="{5CAA9772-2FCB-6F31-E994-02730D27D740}"/>
              </a:ext>
            </a:extLst>
          </p:cNvPr>
          <p:cNvSpPr txBox="1"/>
          <p:nvPr/>
        </p:nvSpPr>
        <p:spPr>
          <a:xfrm>
            <a:off x="0" y="999351"/>
            <a:ext cx="9143999" cy="261610"/>
          </a:xfrm>
          <a:prstGeom prst="rect">
            <a:avLst/>
          </a:prstGeom>
          <a:solidFill>
            <a:schemeClr val="accent3">
              <a:lumMod val="20000"/>
              <a:lumOff val="80000"/>
            </a:schemeClr>
          </a:solidFill>
        </p:spPr>
        <p:txBody>
          <a:bodyPr wrap="square">
            <a:spAutoFit/>
          </a:bodyPr>
          <a:lstStyle/>
          <a:p>
            <a:pPr algn="just"/>
            <a:r>
              <a:rPr lang="en-US" sz="1100" i="1" dirty="0">
                <a:solidFill>
                  <a:schemeClr val="bg1">
                    <a:lumMod val="10000"/>
                  </a:schemeClr>
                </a:solidFill>
                <a:latin typeface="Titillium Web" panose="00000500000000000000" pitchFamily="2" charset="0"/>
              </a:rPr>
              <a:t>among industrial off-takers, financing is also identified as a key constraint in renewable energy investment decisions.</a:t>
            </a:r>
          </a:p>
        </p:txBody>
      </p:sp>
      <p:sp>
        <p:nvSpPr>
          <p:cNvPr id="30" name="Title 1">
            <a:extLst>
              <a:ext uri="{FF2B5EF4-FFF2-40B4-BE49-F238E27FC236}">
                <a16:creationId xmlns:a16="http://schemas.microsoft.com/office/drawing/2014/main" id="{5AF97376-0FE5-5BBD-08C9-0CDA40C4C5B9}"/>
              </a:ext>
            </a:extLst>
          </p:cNvPr>
          <p:cNvSpPr txBox="1">
            <a:spLocks/>
          </p:cNvSpPr>
          <p:nvPr/>
        </p:nvSpPr>
        <p:spPr>
          <a:xfrm>
            <a:off x="100245" y="500084"/>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Regulatory and permitting challenges emerge as the primary barriers to renewable energy investment decisions, consistently identified across almost all respondent segments</a:t>
            </a:r>
          </a:p>
        </p:txBody>
      </p:sp>
    </p:spTree>
    <p:extLst>
      <p:ext uri="{BB962C8B-B14F-4D97-AF65-F5344CB8AC3E}">
        <p14:creationId xmlns:p14="http://schemas.microsoft.com/office/powerpoint/2010/main" val="953361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04F89959-BD1C-19DB-55BA-765F5B2AA510}"/>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5F43372A-66D4-F299-8D25-497431EDDA2B}"/>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12</a:t>
            </a:fld>
            <a:endParaRPr>
              <a:latin typeface="Titillium Web" panose="00000500000000000000" pitchFamily="2" charset="0"/>
            </a:endParaRPr>
          </a:p>
        </p:txBody>
      </p:sp>
      <p:sp>
        <p:nvSpPr>
          <p:cNvPr id="2" name="TextBox 18">
            <a:extLst>
              <a:ext uri="{FF2B5EF4-FFF2-40B4-BE49-F238E27FC236}">
                <a16:creationId xmlns:a16="http://schemas.microsoft.com/office/drawing/2014/main" id="{9A143BBE-D91C-6FF1-E9A8-079F683AEFED}"/>
              </a:ext>
            </a:extLst>
          </p:cNvPr>
          <p:cNvSpPr txBox="1"/>
          <p:nvPr/>
        </p:nvSpPr>
        <p:spPr>
          <a:xfrm>
            <a:off x="762000" y="1270758"/>
            <a:ext cx="7162800" cy="415498"/>
          </a:xfrm>
          <a:prstGeom prst="rect">
            <a:avLst/>
          </a:prstGeom>
          <a:noFill/>
        </p:spPr>
        <p:txBody>
          <a:bodyPr wrap="square">
            <a:spAutoFit/>
          </a:bodyPr>
          <a:lstStyle/>
          <a:p>
            <a:pPr algn="ctr"/>
            <a:r>
              <a:rPr lang="en-US" sz="1050" dirty="0">
                <a:latin typeface="Titillium Web" panose="00000500000000000000" pitchFamily="2" charset="0"/>
              </a:rPr>
              <a:t>In your opinion, what are the main challenges in </a:t>
            </a:r>
            <a:r>
              <a:rPr lang="en-US" sz="1050" b="1" dirty="0">
                <a:latin typeface="Titillium Web" panose="00000500000000000000" pitchFamily="2" charset="0"/>
              </a:rPr>
              <a:t>financing</a:t>
            </a:r>
            <a:r>
              <a:rPr lang="en-US" sz="1050" dirty="0">
                <a:latin typeface="Titillium Web" panose="00000500000000000000" pitchFamily="2" charset="0"/>
              </a:rPr>
              <a:t> renewable energy projects? [MA]</a:t>
            </a:r>
          </a:p>
          <a:p>
            <a:pPr algn="ctr"/>
            <a:r>
              <a:rPr kumimoji="0" lang="en-US" sz="1050" b="0"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r>
              <a:rPr lang="en-US" sz="1050" dirty="0">
                <a:latin typeface="Titillium Web" panose="00000500000000000000" pitchFamily="2" charset="0"/>
              </a:rPr>
              <a:t>Base: All respondent, n= </a:t>
            </a:r>
            <a:r>
              <a:rPr kumimoji="0" lang="en-US" sz="1050" b="0"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endParaRPr lang="en-US" sz="1050" dirty="0">
              <a:latin typeface="Titillium Web" panose="00000500000000000000" pitchFamily="2" charset="0"/>
            </a:endParaRPr>
          </a:p>
        </p:txBody>
      </p:sp>
      <p:graphicFrame>
        <p:nvGraphicFramePr>
          <p:cNvPr id="3" name="Chart 1">
            <a:extLst>
              <a:ext uri="{FF2B5EF4-FFF2-40B4-BE49-F238E27FC236}">
                <a16:creationId xmlns:a16="http://schemas.microsoft.com/office/drawing/2014/main" id="{4174B90C-CFC6-A626-6000-FAA53AEF0A56}"/>
              </a:ext>
            </a:extLst>
          </p:cNvPr>
          <p:cNvGraphicFramePr/>
          <p:nvPr>
            <p:extLst>
              <p:ext uri="{D42A27DB-BD31-4B8C-83A1-F6EECF244321}">
                <p14:modId xmlns:p14="http://schemas.microsoft.com/office/powerpoint/2010/main" val="1981457722"/>
              </p:ext>
            </p:extLst>
          </p:nvPr>
        </p:nvGraphicFramePr>
        <p:xfrm>
          <a:off x="-315313" y="1547353"/>
          <a:ext cx="5628290" cy="339294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738D5333-D77C-AA3C-2AE6-379FF12AEBB0}"/>
              </a:ext>
            </a:extLst>
          </p:cNvPr>
          <p:cNvSpPr txBox="1"/>
          <p:nvPr/>
        </p:nvSpPr>
        <p:spPr>
          <a:xfrm>
            <a:off x="0" y="999351"/>
            <a:ext cx="9143999" cy="261610"/>
          </a:xfrm>
          <a:prstGeom prst="rect">
            <a:avLst/>
          </a:prstGeom>
          <a:solidFill>
            <a:schemeClr val="accent3">
              <a:lumMod val="20000"/>
              <a:lumOff val="80000"/>
            </a:schemeClr>
          </a:solidFill>
        </p:spPr>
        <p:txBody>
          <a:bodyPr wrap="square">
            <a:spAutoFit/>
          </a:bodyPr>
          <a:lstStyle/>
          <a:p>
            <a:pPr algn="just"/>
            <a:r>
              <a:rPr lang="en-US" sz="1100" i="1" dirty="0">
                <a:solidFill>
                  <a:schemeClr val="bg1">
                    <a:lumMod val="10000"/>
                  </a:schemeClr>
                </a:solidFill>
                <a:latin typeface="Titillium Web" panose="00000500000000000000" pitchFamily="2" charset="0"/>
              </a:rPr>
              <a:t>a similar response is also observed among industrial off-takers</a:t>
            </a:r>
          </a:p>
        </p:txBody>
      </p:sp>
      <p:sp>
        <p:nvSpPr>
          <p:cNvPr id="5" name="Title 1">
            <a:extLst>
              <a:ext uri="{FF2B5EF4-FFF2-40B4-BE49-F238E27FC236}">
                <a16:creationId xmlns:a16="http://schemas.microsoft.com/office/drawing/2014/main" id="{8D739337-FB4D-7797-F3DF-46CBB6993E01}"/>
              </a:ext>
            </a:extLst>
          </p:cNvPr>
          <p:cNvSpPr txBox="1">
            <a:spLocks/>
          </p:cNvSpPr>
          <p:nvPr/>
        </p:nvSpPr>
        <p:spPr>
          <a:xfrm>
            <a:off x="100245" y="500084"/>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High project risk and PPA uncertainty are among the main financing challenges hindering renewable energy development in Indonesia</a:t>
            </a:r>
          </a:p>
        </p:txBody>
      </p:sp>
      <p:grpSp>
        <p:nvGrpSpPr>
          <p:cNvPr id="6" name="Grup 33">
            <a:extLst>
              <a:ext uri="{FF2B5EF4-FFF2-40B4-BE49-F238E27FC236}">
                <a16:creationId xmlns:a16="http://schemas.microsoft.com/office/drawing/2014/main" id="{B67BF19E-F0A7-8788-1B1E-AFE60E926709}"/>
              </a:ext>
            </a:extLst>
          </p:cNvPr>
          <p:cNvGrpSpPr/>
          <p:nvPr/>
        </p:nvGrpSpPr>
        <p:grpSpPr>
          <a:xfrm>
            <a:off x="4138449" y="1734208"/>
            <a:ext cx="4853152" cy="3121572"/>
            <a:chOff x="6202853" y="-940057"/>
            <a:chExt cx="8349107" cy="3793114"/>
          </a:xfrm>
        </p:grpSpPr>
        <p:sp>
          <p:nvSpPr>
            <p:cNvPr id="7" name="Rectangle 12">
              <a:extLst>
                <a:ext uri="{FF2B5EF4-FFF2-40B4-BE49-F238E27FC236}">
                  <a16:creationId xmlns:a16="http://schemas.microsoft.com/office/drawing/2014/main" id="{64FEA496-BF98-D8EB-20E8-DA0F3DF9E29E}"/>
                </a:ext>
              </a:extLst>
            </p:cNvPr>
            <p:cNvSpPr/>
            <p:nvPr/>
          </p:nvSpPr>
          <p:spPr>
            <a:xfrm>
              <a:off x="9127027" y="-661470"/>
              <a:ext cx="5424933" cy="3514527"/>
            </a:xfrm>
            <a:prstGeom prst="rect">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Titillium Web" panose="00000500000000000000" pitchFamily="2" charset="0"/>
              </a:endParaRPr>
            </a:p>
          </p:txBody>
        </p:sp>
        <p:cxnSp>
          <p:nvCxnSpPr>
            <p:cNvPr id="8" name="Straight Connector 5">
              <a:extLst>
                <a:ext uri="{FF2B5EF4-FFF2-40B4-BE49-F238E27FC236}">
                  <a16:creationId xmlns:a16="http://schemas.microsoft.com/office/drawing/2014/main" id="{9DCA8E16-620A-9F2D-AB55-55052FE88B3B}"/>
                </a:ext>
              </a:extLst>
            </p:cNvPr>
            <p:cNvCxnSpPr>
              <a:cxnSpLocks/>
            </p:cNvCxnSpPr>
            <p:nvPr/>
          </p:nvCxnSpPr>
          <p:spPr>
            <a:xfrm>
              <a:off x="8174349" y="-940057"/>
              <a:ext cx="952677" cy="278586"/>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15">
              <a:extLst>
                <a:ext uri="{FF2B5EF4-FFF2-40B4-BE49-F238E27FC236}">
                  <a16:creationId xmlns:a16="http://schemas.microsoft.com/office/drawing/2014/main" id="{6C3F77AA-1501-F40A-964B-6FC8D54FB75B}"/>
                </a:ext>
              </a:extLst>
            </p:cNvPr>
            <p:cNvCxnSpPr>
              <a:cxnSpLocks/>
            </p:cNvCxnSpPr>
            <p:nvPr/>
          </p:nvCxnSpPr>
          <p:spPr>
            <a:xfrm>
              <a:off x="6202853" y="2529778"/>
              <a:ext cx="2924172" cy="32327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D3724E51-F174-683A-D178-8D25EFB6475F}"/>
              </a:ext>
            </a:extLst>
          </p:cNvPr>
          <p:cNvSpPr txBox="1"/>
          <p:nvPr/>
        </p:nvSpPr>
        <p:spPr>
          <a:xfrm>
            <a:off x="6269637" y="1981324"/>
            <a:ext cx="2479127" cy="261610"/>
          </a:xfrm>
          <a:prstGeom prst="rect">
            <a:avLst/>
          </a:prstGeom>
          <a:noFill/>
        </p:spPr>
        <p:txBody>
          <a:bodyPr wrap="square">
            <a:spAutoFit/>
          </a:bodyPr>
          <a:lstStyle/>
          <a:p>
            <a:pPr algn="ctr"/>
            <a:r>
              <a:rPr lang="en-US" sz="1050" b="1" kern="1200" dirty="0">
                <a:solidFill>
                  <a:prstClr val="black"/>
                </a:solidFill>
                <a:latin typeface="Titillium Web" panose="00000500000000000000" pitchFamily="2" charset="0"/>
                <a:ea typeface="+mn-ea"/>
                <a:cs typeface="+mn-cs"/>
              </a:rPr>
              <a:t>(</a:t>
            </a:r>
            <a:r>
              <a:rPr lang="en-US" sz="1050" b="1" dirty="0">
                <a:latin typeface="Titillium Web" panose="00000500000000000000" pitchFamily="2" charset="0"/>
              </a:rPr>
              <a:t>Industrial off-taker, n= </a:t>
            </a:r>
            <a:r>
              <a:rPr kumimoji="0" lang="en-US" sz="105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a:t>
            </a:r>
            <a:endParaRPr lang="en-US" sz="1050" b="1" dirty="0">
              <a:latin typeface="Titillium Web" panose="00000500000000000000" pitchFamily="2" charset="0"/>
            </a:endParaRPr>
          </a:p>
        </p:txBody>
      </p:sp>
      <p:graphicFrame>
        <p:nvGraphicFramePr>
          <p:cNvPr id="15" name="Chart 1">
            <a:extLst>
              <a:ext uri="{FF2B5EF4-FFF2-40B4-BE49-F238E27FC236}">
                <a16:creationId xmlns:a16="http://schemas.microsoft.com/office/drawing/2014/main" id="{F8965E7A-F4FA-EC64-7935-5789322E73DB}"/>
              </a:ext>
            </a:extLst>
          </p:cNvPr>
          <p:cNvGraphicFramePr/>
          <p:nvPr>
            <p:extLst>
              <p:ext uri="{D42A27DB-BD31-4B8C-83A1-F6EECF244321}">
                <p14:modId xmlns:p14="http://schemas.microsoft.com/office/powerpoint/2010/main" val="503931810"/>
              </p:ext>
            </p:extLst>
          </p:nvPr>
        </p:nvGraphicFramePr>
        <p:xfrm>
          <a:off x="5838205" y="2167759"/>
          <a:ext cx="3153395" cy="256432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37988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6">
          <a:extLst>
            <a:ext uri="{FF2B5EF4-FFF2-40B4-BE49-F238E27FC236}">
              <a16:creationId xmlns:a16="http://schemas.microsoft.com/office/drawing/2014/main" id="{1E4A4E9B-6450-D6C5-6F00-DAF175E2D0B4}"/>
            </a:ext>
          </a:extLst>
        </p:cNvPr>
        <p:cNvGrpSpPr/>
        <p:nvPr/>
      </p:nvGrpSpPr>
      <p:grpSpPr>
        <a:xfrm>
          <a:off x="0" y="0"/>
          <a:ext cx="0" cy="0"/>
          <a:chOff x="0" y="0"/>
          <a:chExt cx="0" cy="0"/>
        </a:xfrm>
      </p:grpSpPr>
      <p:sp>
        <p:nvSpPr>
          <p:cNvPr id="2" name="Google Shape;391;p3">
            <a:extLst>
              <a:ext uri="{FF2B5EF4-FFF2-40B4-BE49-F238E27FC236}">
                <a16:creationId xmlns:a16="http://schemas.microsoft.com/office/drawing/2014/main" id="{AB97B950-E420-7382-39AD-6FEB3F011CC0}"/>
              </a:ext>
            </a:extLst>
          </p:cNvPr>
          <p:cNvSpPr txBox="1"/>
          <p:nvPr/>
        </p:nvSpPr>
        <p:spPr>
          <a:xfrm>
            <a:off x="2043298" y="1597324"/>
            <a:ext cx="6719701" cy="992531"/>
          </a:xfrm>
          <a:prstGeom prst="rect">
            <a:avLst/>
          </a:prstGeom>
          <a:noFill/>
          <a:ln>
            <a:noFill/>
          </a:ln>
        </p:spPr>
        <p:txBody>
          <a:bodyPr spcFirstLastPara="1" wrap="square" lIns="68551" tIns="34266" rIns="68551" bIns="34266" anchor="t" anchorCtr="0">
            <a:spAutoFit/>
          </a:bodyPr>
          <a:lstStyle/>
          <a:p>
            <a:pPr marL="0" marR="0" lvl="0" indent="0" algn="ctr" defTabSz="685617"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prstClr val="white"/>
                </a:solidFill>
                <a:effectLst/>
                <a:uLnTx/>
                <a:uFillTx/>
                <a:latin typeface="Titillium Web" panose="00000500000000000000" pitchFamily="2" charset="0"/>
                <a:sym typeface="Arial"/>
              </a:rPr>
              <a:t>Policy effectiveness &amp; priority actions: </a:t>
            </a:r>
            <a:r>
              <a:rPr kumimoji="0" lang="en-US" sz="2000" i="0" u="none" strike="noStrike" kern="0" cap="none" spc="0" normalizeH="0" baseline="0" noProof="0" dirty="0">
                <a:ln>
                  <a:noFill/>
                </a:ln>
                <a:solidFill>
                  <a:prstClr val="white"/>
                </a:solidFill>
                <a:effectLst/>
                <a:uLnTx/>
                <a:uFillTx/>
                <a:latin typeface="Titillium Web" panose="00000500000000000000" pitchFamily="2" charset="0"/>
                <a:sym typeface="Arial"/>
              </a:rPr>
              <a:t>to evaluate policy effectiveness and determine priority actions to accelerate renewable energy deployment.</a:t>
            </a:r>
          </a:p>
        </p:txBody>
      </p:sp>
      <p:cxnSp>
        <p:nvCxnSpPr>
          <p:cNvPr id="3" name="Google Shape;393;p3">
            <a:extLst>
              <a:ext uri="{FF2B5EF4-FFF2-40B4-BE49-F238E27FC236}">
                <a16:creationId xmlns:a16="http://schemas.microsoft.com/office/drawing/2014/main" id="{11E133A5-889C-E441-8B56-EA10DB713517}"/>
              </a:ext>
            </a:extLst>
          </p:cNvPr>
          <p:cNvCxnSpPr/>
          <p:nvPr/>
        </p:nvCxnSpPr>
        <p:spPr>
          <a:xfrm>
            <a:off x="769362" y="2627150"/>
            <a:ext cx="1511774" cy="0"/>
          </a:xfrm>
          <a:prstGeom prst="straightConnector1">
            <a:avLst/>
          </a:prstGeom>
          <a:noFill/>
          <a:ln w="38100" cap="flat" cmpd="sng">
            <a:solidFill>
              <a:schemeClr val="bg1"/>
            </a:solidFill>
            <a:prstDash val="solid"/>
            <a:round/>
            <a:headEnd type="none" w="sm" len="sm"/>
            <a:tailEnd type="none" w="sm" len="sm"/>
          </a:ln>
        </p:spPr>
      </p:cxnSp>
      <p:sp>
        <p:nvSpPr>
          <p:cNvPr id="4" name="Freeform 30">
            <a:extLst>
              <a:ext uri="{FF2B5EF4-FFF2-40B4-BE49-F238E27FC236}">
                <a16:creationId xmlns:a16="http://schemas.microsoft.com/office/drawing/2014/main" id="{66F0EE97-D128-E76D-5ABC-4116F3824FF3}"/>
              </a:ext>
            </a:extLst>
          </p:cNvPr>
          <p:cNvSpPr/>
          <p:nvPr/>
        </p:nvSpPr>
        <p:spPr>
          <a:xfrm>
            <a:off x="1128899" y="1765412"/>
            <a:ext cx="841683" cy="831162"/>
          </a:xfrm>
          <a:custGeom>
            <a:avLst/>
            <a:gdLst/>
            <a:ahLst/>
            <a:cxnLst/>
            <a:rect l="l" t="t" r="r" b="b"/>
            <a:pathLst>
              <a:path w="841683" h="831162">
                <a:moveTo>
                  <a:pt x="0" y="0"/>
                </a:moveTo>
                <a:lnTo>
                  <a:pt x="841682" y="0"/>
                </a:lnTo>
                <a:lnTo>
                  <a:pt x="841682" y="831162"/>
                </a:lnTo>
                <a:lnTo>
                  <a:pt x="0" y="831162"/>
                </a:lnTo>
                <a:lnTo>
                  <a:pt x="0" y="0"/>
                </a:lnTo>
                <a:close/>
              </a:path>
            </a:pathLst>
          </a:custGeom>
          <a:blipFill>
            <a:blip r:embed="rId3">
              <a:lum bright="70000" contrast="-70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ID" dirty="0">
              <a:latin typeface="Titillium Web" panose="00000500000000000000" pitchFamily="2" charset="0"/>
            </a:endParaRPr>
          </a:p>
        </p:txBody>
      </p:sp>
    </p:spTree>
    <p:extLst>
      <p:ext uri="{BB962C8B-B14F-4D97-AF65-F5344CB8AC3E}">
        <p14:creationId xmlns:p14="http://schemas.microsoft.com/office/powerpoint/2010/main" val="53782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8658C540-FA4A-43AC-8B19-5C2FD528CAF7}"/>
            </a:ext>
          </a:extLst>
        </p:cNvPr>
        <p:cNvGrpSpPr/>
        <p:nvPr/>
      </p:nvGrpSpPr>
      <p:grpSpPr>
        <a:xfrm>
          <a:off x="0" y="0"/>
          <a:ext cx="0" cy="0"/>
          <a:chOff x="0" y="0"/>
          <a:chExt cx="0" cy="0"/>
        </a:xfrm>
      </p:grpSpPr>
      <p:graphicFrame>
        <p:nvGraphicFramePr>
          <p:cNvPr id="8" name="Chart 10">
            <a:extLst>
              <a:ext uri="{FF2B5EF4-FFF2-40B4-BE49-F238E27FC236}">
                <a16:creationId xmlns:a16="http://schemas.microsoft.com/office/drawing/2014/main" id="{0CD4EE46-961C-1E46-0E06-1F8C34F0AC02}"/>
              </a:ext>
            </a:extLst>
          </p:cNvPr>
          <p:cNvGraphicFramePr/>
          <p:nvPr>
            <p:extLst>
              <p:ext uri="{D42A27DB-BD31-4B8C-83A1-F6EECF244321}">
                <p14:modId xmlns:p14="http://schemas.microsoft.com/office/powerpoint/2010/main" val="2823352226"/>
              </p:ext>
            </p:extLst>
          </p:nvPr>
        </p:nvGraphicFramePr>
        <p:xfrm>
          <a:off x="7137773" y="1968311"/>
          <a:ext cx="1850571" cy="2745579"/>
        </p:xfrm>
        <a:graphic>
          <a:graphicData uri="http://schemas.openxmlformats.org/drawingml/2006/chart">
            <c:chart xmlns:c="http://schemas.openxmlformats.org/drawingml/2006/chart" xmlns:r="http://schemas.openxmlformats.org/officeDocument/2006/relationships" r:id="rId3"/>
          </a:graphicData>
        </a:graphic>
      </p:graphicFrame>
      <p:sp>
        <p:nvSpPr>
          <p:cNvPr id="396" name="Google Shape;396;p56">
            <a:extLst>
              <a:ext uri="{FF2B5EF4-FFF2-40B4-BE49-F238E27FC236}">
                <a16:creationId xmlns:a16="http://schemas.microsoft.com/office/drawing/2014/main" id="{4E8F91A3-23D2-3BF3-AE14-7A03CD991B73}"/>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14</a:t>
            </a:fld>
            <a:endParaRPr>
              <a:latin typeface="Titillium Web" panose="00000500000000000000" pitchFamily="2" charset="0"/>
            </a:endParaRPr>
          </a:p>
        </p:txBody>
      </p:sp>
      <p:sp>
        <p:nvSpPr>
          <p:cNvPr id="43" name="TextBox 42">
            <a:extLst>
              <a:ext uri="{FF2B5EF4-FFF2-40B4-BE49-F238E27FC236}">
                <a16:creationId xmlns:a16="http://schemas.microsoft.com/office/drawing/2014/main" id="{F3BC1228-935F-B85E-8FFF-0AC78C47BFC6}"/>
              </a:ext>
            </a:extLst>
          </p:cNvPr>
          <p:cNvSpPr txBox="1"/>
          <p:nvPr/>
        </p:nvSpPr>
        <p:spPr>
          <a:xfrm>
            <a:off x="0" y="999351"/>
            <a:ext cx="9143999" cy="261610"/>
          </a:xfrm>
          <a:prstGeom prst="rect">
            <a:avLst/>
          </a:prstGeom>
          <a:solidFill>
            <a:schemeClr val="accent3">
              <a:lumMod val="20000"/>
              <a:lumOff val="80000"/>
            </a:schemeClr>
          </a:solidFill>
        </p:spPr>
        <p:txBody>
          <a:bodyPr wrap="square">
            <a:spAutoFit/>
          </a:bodyPr>
          <a:lstStyle/>
          <a:p>
            <a:pPr algn="just"/>
            <a:r>
              <a:rPr lang="en-US" sz="1100" i="1" dirty="0">
                <a:solidFill>
                  <a:schemeClr val="bg2"/>
                </a:solidFill>
                <a:latin typeface="Titillium Web" panose="00000500000000000000" pitchFamily="2" charset="0"/>
              </a:rPr>
              <a:t>a similar response is observed across nearly all segments</a:t>
            </a:r>
          </a:p>
        </p:txBody>
      </p:sp>
      <p:sp>
        <p:nvSpPr>
          <p:cNvPr id="44" name="Title 1">
            <a:extLst>
              <a:ext uri="{FF2B5EF4-FFF2-40B4-BE49-F238E27FC236}">
                <a16:creationId xmlns:a16="http://schemas.microsoft.com/office/drawing/2014/main" id="{5F55079F-2452-0A51-CE83-A0774FB43271}"/>
              </a:ext>
            </a:extLst>
          </p:cNvPr>
          <p:cNvSpPr txBox="1">
            <a:spLocks/>
          </p:cNvSpPr>
          <p:nvPr/>
        </p:nvSpPr>
        <p:spPr>
          <a:xfrm>
            <a:off x="100245" y="500084"/>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In light of these challenges, regulatory clarity is considered one of the most crucial factors for accelerating the scaling-up of renewable energy projects in Indonesia</a:t>
            </a:r>
            <a:endParaRPr lang="sv-SE" sz="1800" dirty="0">
              <a:solidFill>
                <a:schemeClr val="tx1"/>
              </a:solidFill>
              <a:latin typeface="Titillium Web" panose="00000500000000000000" pitchFamily="2" charset="0"/>
            </a:endParaRPr>
          </a:p>
        </p:txBody>
      </p:sp>
      <p:sp>
        <p:nvSpPr>
          <p:cNvPr id="2" name="TextBox 18">
            <a:extLst>
              <a:ext uri="{FF2B5EF4-FFF2-40B4-BE49-F238E27FC236}">
                <a16:creationId xmlns:a16="http://schemas.microsoft.com/office/drawing/2014/main" id="{E921B0E5-A090-7930-8824-0105B6005912}"/>
              </a:ext>
            </a:extLst>
          </p:cNvPr>
          <p:cNvSpPr txBox="1"/>
          <p:nvPr/>
        </p:nvSpPr>
        <p:spPr>
          <a:xfrm>
            <a:off x="533400" y="1294739"/>
            <a:ext cx="8382000" cy="415498"/>
          </a:xfrm>
          <a:prstGeom prst="rect">
            <a:avLst/>
          </a:prstGeom>
          <a:noFill/>
        </p:spPr>
        <p:txBody>
          <a:bodyPr wrap="square">
            <a:spAutoFit/>
          </a:bodyPr>
          <a:lstStyle/>
          <a:p>
            <a:pPr algn="ctr">
              <a:buClrTx/>
              <a:buFontTx/>
              <a:buNone/>
            </a:pPr>
            <a:r>
              <a:rPr lang="en-US" sz="1050" kern="1200" dirty="0">
                <a:solidFill>
                  <a:prstClr val="black"/>
                </a:solidFill>
                <a:latin typeface="Titillium Web" panose="00000500000000000000" pitchFamily="2" charset="0"/>
                <a:ea typeface="+mn-ea"/>
                <a:cs typeface="+mn-cs"/>
              </a:rPr>
              <a:t>Which factor is most critical to the successful scaling-up of renewable energy projects in Indonesia? [SA]</a:t>
            </a:r>
          </a:p>
          <a:p>
            <a:pPr algn="ctr">
              <a:buClrTx/>
              <a:buFontTx/>
              <a:buNone/>
            </a:pPr>
            <a:r>
              <a:rPr lang="en-US" sz="1050" kern="1200" dirty="0">
                <a:solidFill>
                  <a:prstClr val="black"/>
                </a:solidFill>
                <a:latin typeface="Titillium Web" panose="00000500000000000000" pitchFamily="2" charset="0"/>
              </a:rPr>
              <a:t>(Base: All Respondents, n= </a:t>
            </a:r>
            <a:r>
              <a:rPr lang="en-US" sz="1050" kern="1200" dirty="0">
                <a:solidFill>
                  <a:prstClr val="black"/>
                </a:solidFill>
                <a:latin typeface="Titillium Web" panose="00000500000000000000" pitchFamily="2" charset="0"/>
                <a:ea typeface="+mn-ea"/>
                <a:cs typeface="+mn-cs"/>
              </a:rPr>
              <a:t>)</a:t>
            </a:r>
          </a:p>
        </p:txBody>
      </p:sp>
      <p:graphicFrame>
        <p:nvGraphicFramePr>
          <p:cNvPr id="13" name="Table 12">
            <a:extLst>
              <a:ext uri="{FF2B5EF4-FFF2-40B4-BE49-F238E27FC236}">
                <a16:creationId xmlns:a16="http://schemas.microsoft.com/office/drawing/2014/main" id="{6EF5F43E-5776-254A-A582-75888E6CC46F}"/>
              </a:ext>
            </a:extLst>
          </p:cNvPr>
          <p:cNvGraphicFramePr>
            <a:graphicFrameLocks noGrp="1"/>
          </p:cNvGraphicFramePr>
          <p:nvPr>
            <p:extLst>
              <p:ext uri="{D42A27DB-BD31-4B8C-83A1-F6EECF244321}">
                <p14:modId xmlns:p14="http://schemas.microsoft.com/office/powerpoint/2010/main" val="1854249433"/>
              </p:ext>
            </p:extLst>
          </p:nvPr>
        </p:nvGraphicFramePr>
        <p:xfrm>
          <a:off x="40650" y="1692539"/>
          <a:ext cx="9017075" cy="304800"/>
        </p:xfrm>
        <a:graphic>
          <a:graphicData uri="http://schemas.openxmlformats.org/drawingml/2006/table">
            <a:tbl>
              <a:tblPr firstRow="1" bandRow="1">
                <a:tableStyleId>{21E4AEA4-8DFA-4A89-87EB-49C32662AFE0}</a:tableStyleId>
              </a:tblPr>
              <a:tblGrid>
                <a:gridCol w="9017075">
                  <a:extLst>
                    <a:ext uri="{9D8B030D-6E8A-4147-A177-3AD203B41FA5}">
                      <a16:colId xmlns:a16="http://schemas.microsoft.com/office/drawing/2014/main" val="231604027"/>
                    </a:ext>
                  </a:extLst>
                </a:gridCol>
              </a:tblGrid>
              <a:tr h="304800">
                <a:tc>
                  <a:txBody>
                    <a:bodyPr/>
                    <a:lstStyle/>
                    <a:p>
                      <a:pPr algn="ctr"/>
                      <a:endParaRPr lang="en-US" sz="1200" dirty="0">
                        <a:latin typeface="Titillium Web" panose="00000500000000000000"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50000"/>
                      </a:schemeClr>
                    </a:solidFill>
                  </a:tcPr>
                </a:tc>
                <a:extLst>
                  <a:ext uri="{0D108BD9-81ED-4DB2-BD59-A6C34878D82A}">
                    <a16:rowId xmlns:a16="http://schemas.microsoft.com/office/drawing/2014/main" val="2666106643"/>
                  </a:ext>
                </a:extLst>
              </a:tr>
            </a:tbl>
          </a:graphicData>
        </a:graphic>
      </p:graphicFrame>
      <p:graphicFrame>
        <p:nvGraphicFramePr>
          <p:cNvPr id="4" name="Chart 10">
            <a:extLst>
              <a:ext uri="{FF2B5EF4-FFF2-40B4-BE49-F238E27FC236}">
                <a16:creationId xmlns:a16="http://schemas.microsoft.com/office/drawing/2014/main" id="{8EA76550-89C7-9EE2-D971-45D83A21FE44}"/>
              </a:ext>
            </a:extLst>
          </p:cNvPr>
          <p:cNvGraphicFramePr/>
          <p:nvPr>
            <p:extLst>
              <p:ext uri="{D42A27DB-BD31-4B8C-83A1-F6EECF244321}">
                <p14:modId xmlns:p14="http://schemas.microsoft.com/office/powerpoint/2010/main" val="727273256"/>
              </p:ext>
            </p:extLst>
          </p:nvPr>
        </p:nvGraphicFramePr>
        <p:xfrm>
          <a:off x="0" y="1968311"/>
          <a:ext cx="3512457" cy="27455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10">
            <a:extLst>
              <a:ext uri="{FF2B5EF4-FFF2-40B4-BE49-F238E27FC236}">
                <a16:creationId xmlns:a16="http://schemas.microsoft.com/office/drawing/2014/main" id="{CB20F7F9-AACA-9497-1D1F-8C7A0CF7AC18}"/>
              </a:ext>
            </a:extLst>
          </p:cNvPr>
          <p:cNvGraphicFramePr/>
          <p:nvPr>
            <p:extLst>
              <p:ext uri="{D42A27DB-BD31-4B8C-83A1-F6EECF244321}">
                <p14:modId xmlns:p14="http://schemas.microsoft.com/office/powerpoint/2010/main" val="4262151924"/>
              </p:ext>
            </p:extLst>
          </p:nvPr>
        </p:nvGraphicFramePr>
        <p:xfrm>
          <a:off x="5287202" y="1968311"/>
          <a:ext cx="1850571" cy="2745579"/>
        </p:xfrm>
        <a:graphic>
          <a:graphicData uri="http://schemas.openxmlformats.org/drawingml/2006/chart">
            <c:chart xmlns:c="http://schemas.openxmlformats.org/drawingml/2006/chart" xmlns:r="http://schemas.openxmlformats.org/officeDocument/2006/relationships" r:id="rId5"/>
          </a:graphicData>
        </a:graphic>
      </p:graphicFrame>
      <p:sp>
        <p:nvSpPr>
          <p:cNvPr id="6" name="Rectangle 5">
            <a:extLst>
              <a:ext uri="{FF2B5EF4-FFF2-40B4-BE49-F238E27FC236}">
                <a16:creationId xmlns:a16="http://schemas.microsoft.com/office/drawing/2014/main" id="{EFF62115-C935-94D2-F05D-44BA85725708}"/>
              </a:ext>
            </a:extLst>
          </p:cNvPr>
          <p:cNvSpPr/>
          <p:nvPr/>
        </p:nvSpPr>
        <p:spPr>
          <a:xfrm>
            <a:off x="5550924" y="-488905"/>
            <a:ext cx="1756229" cy="369332"/>
          </a:xfrm>
          <a:prstGeom prst="rect">
            <a:avLst/>
          </a:prstGeom>
          <a:noFill/>
          <a:ln w="9525">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aphicFrame>
        <p:nvGraphicFramePr>
          <p:cNvPr id="7" name="Chart 10">
            <a:extLst>
              <a:ext uri="{FF2B5EF4-FFF2-40B4-BE49-F238E27FC236}">
                <a16:creationId xmlns:a16="http://schemas.microsoft.com/office/drawing/2014/main" id="{3CF43BC4-1147-3610-D97C-90E6FF4C9BA6}"/>
              </a:ext>
            </a:extLst>
          </p:cNvPr>
          <p:cNvGraphicFramePr/>
          <p:nvPr>
            <p:extLst>
              <p:ext uri="{D42A27DB-BD31-4B8C-83A1-F6EECF244321}">
                <p14:modId xmlns:p14="http://schemas.microsoft.com/office/powerpoint/2010/main" val="2284473668"/>
              </p:ext>
            </p:extLst>
          </p:nvPr>
        </p:nvGraphicFramePr>
        <p:xfrm>
          <a:off x="3483427" y="1968311"/>
          <a:ext cx="1850571" cy="2745579"/>
        </p:xfrm>
        <a:graphic>
          <a:graphicData uri="http://schemas.openxmlformats.org/drawingml/2006/chart">
            <c:chart xmlns:c="http://schemas.openxmlformats.org/drawingml/2006/chart" xmlns:r="http://schemas.openxmlformats.org/officeDocument/2006/relationships" r:id="rId6"/>
          </a:graphicData>
        </a:graphic>
      </p:graphicFrame>
      <p:sp>
        <p:nvSpPr>
          <p:cNvPr id="9" name="Rectangle 8">
            <a:extLst>
              <a:ext uri="{FF2B5EF4-FFF2-40B4-BE49-F238E27FC236}">
                <a16:creationId xmlns:a16="http://schemas.microsoft.com/office/drawing/2014/main" id="{9BB479B9-C5D7-3D17-F0A1-9B36B714CF15}"/>
              </a:ext>
            </a:extLst>
          </p:cNvPr>
          <p:cNvSpPr/>
          <p:nvPr/>
        </p:nvSpPr>
        <p:spPr>
          <a:xfrm>
            <a:off x="1616221" y="-448755"/>
            <a:ext cx="3381216" cy="369332"/>
          </a:xfrm>
          <a:prstGeom prst="rect">
            <a:avLst/>
          </a:prstGeom>
          <a:noFill/>
          <a:ln w="9525">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Box 18">
            <a:extLst>
              <a:ext uri="{FF2B5EF4-FFF2-40B4-BE49-F238E27FC236}">
                <a16:creationId xmlns:a16="http://schemas.microsoft.com/office/drawing/2014/main" id="{4144E584-86A8-FD08-01E2-D01E309BE556}"/>
              </a:ext>
            </a:extLst>
          </p:cNvPr>
          <p:cNvSpPr txBox="1"/>
          <p:nvPr/>
        </p:nvSpPr>
        <p:spPr>
          <a:xfrm>
            <a:off x="1616221" y="1657706"/>
            <a:ext cx="1423032" cy="369332"/>
          </a:xfrm>
          <a:prstGeom prst="rect">
            <a:avLst/>
          </a:prstGeom>
          <a:noFill/>
        </p:spPr>
        <p:txBody>
          <a:bodyPr wrap="square">
            <a:spAutoFit/>
          </a:bodyPr>
          <a:lstStyle/>
          <a:p>
            <a:pPr algn="ctr"/>
            <a:r>
              <a:rPr lang="en-US" sz="900" b="1" dirty="0">
                <a:solidFill>
                  <a:schemeClr val="bg1"/>
                </a:solidFill>
                <a:latin typeface="Titillium Web" panose="00000500000000000000" pitchFamily="2" charset="0"/>
              </a:rPr>
              <a:t>ALL</a:t>
            </a:r>
          </a:p>
          <a:p>
            <a:pPr algn="ctr"/>
            <a:r>
              <a:rPr lang="en-US" sz="900" b="1" dirty="0">
                <a:solidFill>
                  <a:schemeClr val="bg1"/>
                </a:solidFill>
                <a:latin typeface="Titillium Web" panose="00000500000000000000" pitchFamily="2" charset="0"/>
              </a:rPr>
              <a:t>(n= )</a:t>
            </a:r>
          </a:p>
        </p:txBody>
      </p:sp>
      <p:graphicFrame>
        <p:nvGraphicFramePr>
          <p:cNvPr id="12" name="Table 11">
            <a:extLst>
              <a:ext uri="{FF2B5EF4-FFF2-40B4-BE49-F238E27FC236}">
                <a16:creationId xmlns:a16="http://schemas.microsoft.com/office/drawing/2014/main" id="{9D257242-33F1-7FC8-6F0B-6AC2ACC6E759}"/>
              </a:ext>
            </a:extLst>
          </p:cNvPr>
          <p:cNvGraphicFramePr>
            <a:graphicFrameLocks noGrp="1"/>
          </p:cNvGraphicFramePr>
          <p:nvPr>
            <p:extLst>
              <p:ext uri="{D42A27DB-BD31-4B8C-83A1-F6EECF244321}">
                <p14:modId xmlns:p14="http://schemas.microsoft.com/office/powerpoint/2010/main" val="3708250766"/>
              </p:ext>
            </p:extLst>
          </p:nvPr>
        </p:nvGraphicFramePr>
        <p:xfrm>
          <a:off x="3255579" y="1808916"/>
          <a:ext cx="5833242" cy="228600"/>
        </p:xfrm>
        <a:graphic>
          <a:graphicData uri="http://schemas.openxmlformats.org/drawingml/2006/table">
            <a:tbl>
              <a:tblPr firstRow="1" bandRow="1">
                <a:tableStyleId>{5C22544A-7EE6-4342-B048-85BDC9FD1C3A}</a:tableStyleId>
              </a:tblPr>
              <a:tblGrid>
                <a:gridCol w="1944414">
                  <a:extLst>
                    <a:ext uri="{9D8B030D-6E8A-4147-A177-3AD203B41FA5}">
                      <a16:colId xmlns:a16="http://schemas.microsoft.com/office/drawing/2014/main" val="3925622625"/>
                    </a:ext>
                  </a:extLst>
                </a:gridCol>
                <a:gridCol w="1944414">
                  <a:extLst>
                    <a:ext uri="{9D8B030D-6E8A-4147-A177-3AD203B41FA5}">
                      <a16:colId xmlns:a16="http://schemas.microsoft.com/office/drawing/2014/main" val="1074017011"/>
                    </a:ext>
                  </a:extLst>
                </a:gridCol>
                <a:gridCol w="1944414">
                  <a:extLst>
                    <a:ext uri="{9D8B030D-6E8A-4147-A177-3AD203B41FA5}">
                      <a16:colId xmlns:a16="http://schemas.microsoft.com/office/drawing/2014/main" val="156888888"/>
                    </a:ext>
                  </a:extLst>
                </a:gridCol>
              </a:tblGrid>
              <a:tr h="0">
                <a:tc>
                  <a:txBody>
                    <a:bodyPr/>
                    <a:lstStyle/>
                    <a:p>
                      <a:pPr algn="ctr"/>
                      <a:r>
                        <a:rPr lang="en-ID" sz="900" b="1" dirty="0">
                          <a:solidFill>
                            <a:schemeClr val="bg1"/>
                          </a:solidFill>
                          <a:latin typeface="Titillium Web" panose="00000500000000000000" pitchFamily="2" charset="0"/>
                        </a:rPr>
                        <a:t>Directly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ID" sz="900" b="1" dirty="0">
                          <a:solidFill>
                            <a:schemeClr val="bg1"/>
                          </a:solidFill>
                          <a:latin typeface="Titillium Web" panose="00000500000000000000" pitchFamily="2" charset="0"/>
                        </a:rPr>
                        <a:t>Indirectly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ID" sz="900" b="1" dirty="0">
                          <a:solidFill>
                            <a:schemeClr val="bg1"/>
                          </a:solidFill>
                          <a:latin typeface="Titillium Web" panose="00000500000000000000" pitchFamily="2" charset="0"/>
                        </a:rPr>
                        <a:t>Never involve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47951073"/>
                  </a:ext>
                </a:extLst>
              </a:tr>
            </a:tbl>
          </a:graphicData>
        </a:graphic>
      </p:graphicFrame>
      <p:sp>
        <p:nvSpPr>
          <p:cNvPr id="15" name="TextBox 18">
            <a:extLst>
              <a:ext uri="{FF2B5EF4-FFF2-40B4-BE49-F238E27FC236}">
                <a16:creationId xmlns:a16="http://schemas.microsoft.com/office/drawing/2014/main" id="{7671FA9A-358D-6B0F-AA1E-2BEC8EC3B4E5}"/>
              </a:ext>
            </a:extLst>
          </p:cNvPr>
          <p:cNvSpPr txBox="1"/>
          <p:nvPr/>
        </p:nvSpPr>
        <p:spPr>
          <a:xfrm>
            <a:off x="3840918" y="1668184"/>
            <a:ext cx="4026084" cy="230832"/>
          </a:xfrm>
          <a:prstGeom prst="rect">
            <a:avLst/>
          </a:prstGeom>
          <a:noFill/>
        </p:spPr>
        <p:txBody>
          <a:bodyPr wrap="square">
            <a:spAutoFit/>
          </a:bodyPr>
          <a:lstStyle/>
          <a:p>
            <a:pPr algn="ctr"/>
            <a:r>
              <a:rPr lang="en-US" sz="900" b="1" dirty="0">
                <a:solidFill>
                  <a:schemeClr val="bg1"/>
                </a:solidFill>
                <a:latin typeface="Titillium Web" panose="00000500000000000000" pitchFamily="2" charset="0"/>
              </a:rPr>
              <a:t>Involvement in renewable energy projects</a:t>
            </a:r>
          </a:p>
        </p:txBody>
      </p:sp>
    </p:spTree>
    <p:extLst>
      <p:ext uri="{BB962C8B-B14F-4D97-AF65-F5344CB8AC3E}">
        <p14:creationId xmlns:p14="http://schemas.microsoft.com/office/powerpoint/2010/main" val="2728091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71701220-FC4A-5AB3-170E-DCCAD199EA26}"/>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E52F21DD-4B70-136A-BF0A-02EA9FE9738F}"/>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15</a:t>
            </a:fld>
            <a:endParaRPr>
              <a:latin typeface="Titillium Web" panose="00000500000000000000" pitchFamily="2" charset="0"/>
            </a:endParaRPr>
          </a:p>
        </p:txBody>
      </p:sp>
      <p:sp>
        <p:nvSpPr>
          <p:cNvPr id="44" name="Title 1">
            <a:extLst>
              <a:ext uri="{FF2B5EF4-FFF2-40B4-BE49-F238E27FC236}">
                <a16:creationId xmlns:a16="http://schemas.microsoft.com/office/drawing/2014/main" id="{75F4E061-6F28-96D3-69E5-30734231E2DB}"/>
              </a:ext>
            </a:extLst>
          </p:cNvPr>
          <p:cNvSpPr txBox="1">
            <a:spLocks/>
          </p:cNvSpPr>
          <p:nvPr/>
        </p:nvSpPr>
        <p:spPr>
          <a:xfrm>
            <a:off x="100245" y="641976"/>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In response to existing regulatory challenges, enhancing regulatory certainty and consistency, as well as simplifying permitting processes, are considered essential to accelerate the scaling-up of renewable energy in Indonesia</a:t>
            </a:r>
            <a:endParaRPr lang="sv-SE" sz="1800" dirty="0">
              <a:solidFill>
                <a:schemeClr val="tx1"/>
              </a:solidFill>
              <a:latin typeface="Titillium Web" panose="00000500000000000000" pitchFamily="2" charset="0"/>
            </a:endParaRPr>
          </a:p>
        </p:txBody>
      </p:sp>
      <p:sp>
        <p:nvSpPr>
          <p:cNvPr id="8" name="TextBox 18">
            <a:extLst>
              <a:ext uri="{FF2B5EF4-FFF2-40B4-BE49-F238E27FC236}">
                <a16:creationId xmlns:a16="http://schemas.microsoft.com/office/drawing/2014/main" id="{306463F2-0EC2-0604-933B-569784C8BA34}"/>
              </a:ext>
            </a:extLst>
          </p:cNvPr>
          <p:cNvSpPr txBox="1"/>
          <p:nvPr/>
        </p:nvSpPr>
        <p:spPr>
          <a:xfrm>
            <a:off x="482897" y="1318052"/>
            <a:ext cx="8262208" cy="415498"/>
          </a:xfrm>
          <a:prstGeom prst="rect">
            <a:avLst/>
          </a:prstGeom>
          <a:noFill/>
        </p:spPr>
        <p:txBody>
          <a:bodyPr wrap="square">
            <a:spAutoFit/>
          </a:bodyPr>
          <a:lstStyle/>
          <a:p>
            <a:pPr algn="ctr"/>
            <a:r>
              <a:rPr lang="en-US" sz="1050" dirty="0">
                <a:latin typeface="Titillium Web" panose="00000500000000000000" pitchFamily="2" charset="0"/>
              </a:rPr>
              <a:t>Which policies or improvements are most needed to accelerate the development and scaling-up of renewable energy projects in Indonesia? [MA]</a:t>
            </a:r>
          </a:p>
          <a:p>
            <a:pPr algn="ctr"/>
            <a:r>
              <a:rPr lang="en-US" sz="1050" kern="1200" dirty="0">
                <a:solidFill>
                  <a:prstClr val="black"/>
                </a:solidFill>
                <a:latin typeface="Titillium Web" panose="00000500000000000000" pitchFamily="2" charset="0"/>
              </a:rPr>
              <a:t>(</a:t>
            </a:r>
            <a:r>
              <a:rPr lang="en-US" sz="1050" dirty="0">
                <a:latin typeface="Titillium Web" panose="00000500000000000000" pitchFamily="2" charset="0"/>
              </a:rPr>
              <a:t>Base: All respondent, n= </a:t>
            </a:r>
            <a:r>
              <a:rPr lang="en-US" sz="1050" kern="1200" dirty="0">
                <a:solidFill>
                  <a:prstClr val="black"/>
                </a:solidFill>
                <a:latin typeface="Titillium Web" panose="00000500000000000000" pitchFamily="2" charset="0"/>
              </a:rPr>
              <a:t>)</a:t>
            </a:r>
            <a:endParaRPr lang="en-US" sz="1050" dirty="0">
              <a:latin typeface="Titillium Web" panose="00000500000000000000" pitchFamily="2" charset="0"/>
            </a:endParaRPr>
          </a:p>
        </p:txBody>
      </p:sp>
      <p:graphicFrame>
        <p:nvGraphicFramePr>
          <p:cNvPr id="9" name="Chart 1">
            <a:extLst>
              <a:ext uri="{FF2B5EF4-FFF2-40B4-BE49-F238E27FC236}">
                <a16:creationId xmlns:a16="http://schemas.microsoft.com/office/drawing/2014/main" id="{B1850BB1-F991-0DDB-442B-28FD1357CBA4}"/>
              </a:ext>
            </a:extLst>
          </p:cNvPr>
          <p:cNvGraphicFramePr/>
          <p:nvPr>
            <p:extLst>
              <p:ext uri="{D42A27DB-BD31-4B8C-83A1-F6EECF244321}">
                <p14:modId xmlns:p14="http://schemas.microsoft.com/office/powerpoint/2010/main" val="1627690670"/>
              </p:ext>
            </p:extLst>
          </p:nvPr>
        </p:nvGraphicFramePr>
        <p:xfrm>
          <a:off x="116114" y="1588404"/>
          <a:ext cx="8991600" cy="33929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3696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228FA30B-F91B-276E-493F-564D0DB7310A}"/>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A226202F-6A7E-DE58-E9E5-5485919E6EE7}"/>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16</a:t>
            </a:fld>
            <a:endParaRPr>
              <a:latin typeface="Titillium Web" panose="00000500000000000000" pitchFamily="2" charset="0"/>
            </a:endParaRPr>
          </a:p>
        </p:txBody>
      </p:sp>
      <p:sp>
        <p:nvSpPr>
          <p:cNvPr id="8" name="TextBox 18">
            <a:extLst>
              <a:ext uri="{FF2B5EF4-FFF2-40B4-BE49-F238E27FC236}">
                <a16:creationId xmlns:a16="http://schemas.microsoft.com/office/drawing/2014/main" id="{B9AC7735-EE62-F928-7BD3-034251CCAAFF}"/>
              </a:ext>
            </a:extLst>
          </p:cNvPr>
          <p:cNvSpPr txBox="1"/>
          <p:nvPr/>
        </p:nvSpPr>
        <p:spPr>
          <a:xfrm>
            <a:off x="838200" y="1292116"/>
            <a:ext cx="7772400" cy="577081"/>
          </a:xfrm>
          <a:prstGeom prst="rect">
            <a:avLst/>
          </a:prstGeom>
          <a:noFill/>
        </p:spPr>
        <p:txBody>
          <a:bodyPr wrap="square">
            <a:spAutoFit/>
          </a:bodyPr>
          <a:lstStyle/>
          <a:p>
            <a:pPr algn="ctr"/>
            <a:r>
              <a:rPr lang="en-US" sz="1050" dirty="0">
                <a:latin typeface="Titillium Web" panose="00000500000000000000" pitchFamily="2" charset="0"/>
              </a:rPr>
              <a:t>Based on your assessment, which of the following renewable energy sources has the greatest potential for large-scale development in Indonesia [SA]</a:t>
            </a:r>
          </a:p>
          <a:p>
            <a:pPr algn="ctr"/>
            <a:r>
              <a:rPr lang="en-US" sz="1050" kern="1200" dirty="0">
                <a:solidFill>
                  <a:prstClr val="black"/>
                </a:solidFill>
                <a:latin typeface="Titillium Web" panose="00000500000000000000" pitchFamily="2" charset="0"/>
              </a:rPr>
              <a:t>(Base: All Respondents, n= )</a:t>
            </a:r>
            <a:endParaRPr lang="en-US" sz="1050" dirty="0">
              <a:latin typeface="Titillium Web" panose="00000500000000000000" pitchFamily="2" charset="0"/>
            </a:endParaRPr>
          </a:p>
        </p:txBody>
      </p:sp>
      <p:sp>
        <p:nvSpPr>
          <p:cNvPr id="24" name="TextBox 23">
            <a:extLst>
              <a:ext uri="{FF2B5EF4-FFF2-40B4-BE49-F238E27FC236}">
                <a16:creationId xmlns:a16="http://schemas.microsoft.com/office/drawing/2014/main" id="{82C1527E-4D23-A100-1A81-BBC581B8E34C}"/>
              </a:ext>
            </a:extLst>
          </p:cNvPr>
          <p:cNvSpPr txBox="1"/>
          <p:nvPr/>
        </p:nvSpPr>
        <p:spPr>
          <a:xfrm>
            <a:off x="0" y="999351"/>
            <a:ext cx="9143999" cy="261610"/>
          </a:xfrm>
          <a:prstGeom prst="rect">
            <a:avLst/>
          </a:prstGeom>
          <a:solidFill>
            <a:schemeClr val="accent3">
              <a:lumMod val="20000"/>
              <a:lumOff val="80000"/>
            </a:schemeClr>
          </a:solidFill>
        </p:spPr>
        <p:txBody>
          <a:bodyPr wrap="square">
            <a:spAutoFit/>
          </a:bodyPr>
          <a:lstStyle/>
          <a:p>
            <a:pPr algn="just"/>
            <a:r>
              <a:rPr lang="en-US" sz="1100" i="1" dirty="0">
                <a:solidFill>
                  <a:schemeClr val="bg2"/>
                </a:solidFill>
                <a:latin typeface="Titillium Web" panose="00000500000000000000" pitchFamily="2" charset="0"/>
              </a:rPr>
              <a:t>this is reflected in the respective scores.</a:t>
            </a:r>
          </a:p>
        </p:txBody>
      </p:sp>
      <p:sp>
        <p:nvSpPr>
          <p:cNvPr id="25" name="Title 1">
            <a:extLst>
              <a:ext uri="{FF2B5EF4-FFF2-40B4-BE49-F238E27FC236}">
                <a16:creationId xmlns:a16="http://schemas.microsoft.com/office/drawing/2014/main" id="{CAE899E5-F00E-435A-774D-40FD009A8D9D}"/>
              </a:ext>
            </a:extLst>
          </p:cNvPr>
          <p:cNvSpPr txBox="1">
            <a:spLocks/>
          </p:cNvSpPr>
          <p:nvPr/>
        </p:nvSpPr>
        <p:spPr>
          <a:xfrm>
            <a:off x="100245" y="500084"/>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Solar PV and geothermal lead as the most promising renewable sources, supported by scalability and cost advantages (solar), as well as stable baseload capacity (geothermal)</a:t>
            </a:r>
          </a:p>
        </p:txBody>
      </p:sp>
      <p:graphicFrame>
        <p:nvGraphicFramePr>
          <p:cNvPr id="5" name="Chart 1">
            <a:extLst>
              <a:ext uri="{FF2B5EF4-FFF2-40B4-BE49-F238E27FC236}">
                <a16:creationId xmlns:a16="http://schemas.microsoft.com/office/drawing/2014/main" id="{9FBDA480-9EEF-0696-151E-54AD88A33267}"/>
              </a:ext>
            </a:extLst>
          </p:cNvPr>
          <p:cNvGraphicFramePr/>
          <p:nvPr>
            <p:extLst>
              <p:ext uri="{D42A27DB-BD31-4B8C-83A1-F6EECF244321}">
                <p14:modId xmlns:p14="http://schemas.microsoft.com/office/powerpoint/2010/main" val="2982088200"/>
              </p:ext>
            </p:extLst>
          </p:nvPr>
        </p:nvGraphicFramePr>
        <p:xfrm>
          <a:off x="152400" y="1982640"/>
          <a:ext cx="7467600" cy="28751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4E32B53D-FF75-3D56-E0A7-B9CC660D7952}"/>
              </a:ext>
            </a:extLst>
          </p:cNvPr>
          <p:cNvGraphicFramePr>
            <a:graphicFrameLocks noGrp="1"/>
          </p:cNvGraphicFramePr>
          <p:nvPr>
            <p:extLst>
              <p:ext uri="{D42A27DB-BD31-4B8C-83A1-F6EECF244321}">
                <p14:modId xmlns:p14="http://schemas.microsoft.com/office/powerpoint/2010/main" val="863554498"/>
              </p:ext>
            </p:extLst>
          </p:nvPr>
        </p:nvGraphicFramePr>
        <p:xfrm>
          <a:off x="7549723" y="1900352"/>
          <a:ext cx="1365678" cy="2821420"/>
        </p:xfrm>
        <a:graphic>
          <a:graphicData uri="http://schemas.openxmlformats.org/drawingml/2006/table">
            <a:tbl>
              <a:tblPr firstRow="1" bandRow="1"/>
              <a:tblGrid>
                <a:gridCol w="682839">
                  <a:extLst>
                    <a:ext uri="{9D8B030D-6E8A-4147-A177-3AD203B41FA5}">
                      <a16:colId xmlns:a16="http://schemas.microsoft.com/office/drawing/2014/main" val="4108548492"/>
                    </a:ext>
                  </a:extLst>
                </a:gridCol>
                <a:gridCol w="682839">
                  <a:extLst>
                    <a:ext uri="{9D8B030D-6E8A-4147-A177-3AD203B41FA5}">
                      <a16:colId xmlns:a16="http://schemas.microsoft.com/office/drawing/2014/main" val="560425160"/>
                    </a:ext>
                  </a:extLst>
                </a:gridCol>
              </a:tblGrid>
              <a:tr h="585425">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r>
                        <a:rPr lang="en-US" sz="900" dirty="0"/>
                        <a:t>Score Rank</a:t>
                      </a:r>
                      <a:endParaRPr lang="en-ID" sz="9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2">
                        <a:lumMod val="25000"/>
                      </a:scheme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r>
                        <a:rPr lang="en-US" sz="900" dirty="0"/>
                        <a:t>T2B</a:t>
                      </a:r>
                      <a:endParaRPr lang="en-ID" sz="9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2">
                        <a:lumMod val="25000"/>
                      </a:schemeClr>
                    </a:solidFill>
                  </a:tcPr>
                </a:tc>
                <a:extLst>
                  <a:ext uri="{0D108BD9-81ED-4DB2-BD59-A6C34878D82A}">
                    <a16:rowId xmlns:a16="http://schemas.microsoft.com/office/drawing/2014/main" val="2761321133"/>
                  </a:ext>
                </a:extLst>
              </a:tr>
              <a:tr h="447199">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fontAlgn="t"/>
                      <a:r>
                        <a:rPr lang="en-ID" sz="900" b="0" i="1" u="none" strike="noStrike" dirty="0">
                          <a:solidFill>
                            <a:srgbClr val="000000"/>
                          </a:solidFill>
                          <a:effectLst/>
                          <a:latin typeface="Calibri" panose="020F0502020204030204" pitchFamily="34" charset="0"/>
                        </a:rPr>
                        <a:t> 3,86</a:t>
                      </a:r>
                    </a:p>
                  </a:txBody>
                  <a:tcPr marL="6350" marR="6350" marT="635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F497D">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a:r>
                        <a:rPr lang="en-ID" sz="1000" dirty="0">
                          <a:solidFill>
                            <a:schemeClr val="bg2"/>
                          </a:solidFill>
                        </a:rPr>
                        <a:t>64,3%</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F497D">
                        <a:lumMod val="40000"/>
                        <a:lumOff val="60000"/>
                      </a:srgbClr>
                    </a:solidFill>
                  </a:tcPr>
                </a:tc>
                <a:extLst>
                  <a:ext uri="{0D108BD9-81ED-4DB2-BD59-A6C34878D82A}">
                    <a16:rowId xmlns:a16="http://schemas.microsoft.com/office/drawing/2014/main" val="1973015970"/>
                  </a:ext>
                </a:extLst>
              </a:tr>
              <a:tr h="447199">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fontAlgn="t"/>
                      <a:r>
                        <a:rPr lang="en-ID" sz="900" b="0" i="1" u="none" strike="noStrike" dirty="0">
                          <a:solidFill>
                            <a:srgbClr val="000000"/>
                          </a:solidFill>
                          <a:effectLst/>
                          <a:latin typeface="Calibri" panose="020F0502020204030204" pitchFamily="34" charset="0"/>
                        </a:rPr>
                        <a:t>3,52</a:t>
                      </a:r>
                    </a:p>
                  </a:txBody>
                  <a:tcPr marL="6350" marR="6350" marT="635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a:r>
                        <a:rPr lang="en-ID" sz="1000" dirty="0">
                          <a:solidFill>
                            <a:schemeClr val="bg2"/>
                          </a:solidFill>
                        </a:rPr>
                        <a:t>53,6%</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3416795341"/>
                  </a:ext>
                </a:extLst>
              </a:tr>
              <a:tr h="447199">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fontAlgn="t"/>
                      <a:r>
                        <a:rPr lang="en-ID" sz="900" b="0" i="1" u="none" strike="noStrike" dirty="0">
                          <a:solidFill>
                            <a:srgbClr val="000000"/>
                          </a:solidFill>
                          <a:effectLst/>
                          <a:latin typeface="Calibri" panose="020F0502020204030204" pitchFamily="34" charset="0"/>
                        </a:rPr>
                        <a:t> 3,44  </a:t>
                      </a:r>
                    </a:p>
                  </a:txBody>
                  <a:tcPr marL="6350" marR="6350" marT="635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F497D">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a:r>
                        <a:rPr lang="en-ID" sz="1000" dirty="0">
                          <a:solidFill>
                            <a:schemeClr val="bg2"/>
                          </a:solidFill>
                        </a:rPr>
                        <a:t>53,9%</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F497D">
                        <a:lumMod val="40000"/>
                        <a:lumOff val="60000"/>
                      </a:srgbClr>
                    </a:solidFill>
                  </a:tcPr>
                </a:tc>
                <a:extLst>
                  <a:ext uri="{0D108BD9-81ED-4DB2-BD59-A6C34878D82A}">
                    <a16:rowId xmlns:a16="http://schemas.microsoft.com/office/drawing/2014/main" val="1724217994"/>
                  </a:ext>
                </a:extLst>
              </a:tr>
              <a:tr h="447199">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fontAlgn="t"/>
                      <a:r>
                        <a:rPr lang="en-ID" sz="900" b="0" i="1" u="none" strike="noStrike" dirty="0">
                          <a:solidFill>
                            <a:srgbClr val="000000"/>
                          </a:solidFill>
                          <a:effectLst/>
                          <a:latin typeface="Calibri" panose="020F0502020204030204" pitchFamily="34" charset="0"/>
                        </a:rPr>
                        <a:t> 2,29 </a:t>
                      </a:r>
                    </a:p>
                  </a:txBody>
                  <a:tcPr marL="6350" marR="6350" marT="635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a:r>
                        <a:rPr lang="en-ID" sz="1000" dirty="0">
                          <a:solidFill>
                            <a:schemeClr val="bg2"/>
                          </a:solidFill>
                        </a:rPr>
                        <a:t>20,0%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220427241"/>
                  </a:ext>
                </a:extLst>
              </a:tr>
              <a:tr h="447199">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fontAlgn="t"/>
                      <a:r>
                        <a:rPr lang="en-ID" sz="900" b="0" i="1" u="none" strike="noStrike" dirty="0">
                          <a:solidFill>
                            <a:srgbClr val="000000"/>
                          </a:solidFill>
                          <a:effectLst/>
                          <a:latin typeface="Calibri" panose="020F0502020204030204" pitchFamily="34" charset="0"/>
                        </a:rPr>
                        <a:t>1,89</a:t>
                      </a:r>
                    </a:p>
                  </a:txBody>
                  <a:tcPr marL="6350" marR="6350" marT="635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F497D">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gn="ctr"/>
                      <a:r>
                        <a:rPr lang="en-ID" sz="1000" dirty="0">
                          <a:solidFill>
                            <a:schemeClr val="bg2"/>
                          </a:solidFill>
                        </a:rPr>
                        <a:t>8,2%</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F497D">
                        <a:lumMod val="40000"/>
                        <a:lumOff val="60000"/>
                      </a:srgbClr>
                    </a:solidFill>
                  </a:tcPr>
                </a:tc>
                <a:extLst>
                  <a:ext uri="{0D108BD9-81ED-4DB2-BD59-A6C34878D82A}">
                    <a16:rowId xmlns:a16="http://schemas.microsoft.com/office/drawing/2014/main" val="1161424918"/>
                  </a:ext>
                </a:extLst>
              </a:tr>
            </a:tbl>
          </a:graphicData>
        </a:graphic>
      </p:graphicFrame>
      <p:sp>
        <p:nvSpPr>
          <p:cNvPr id="7" name="TextBox 19">
            <a:extLst>
              <a:ext uri="{FF2B5EF4-FFF2-40B4-BE49-F238E27FC236}">
                <a16:creationId xmlns:a16="http://schemas.microsoft.com/office/drawing/2014/main" id="{0074D05E-852E-37E3-1ACB-4AC472DCF0D6}"/>
              </a:ext>
            </a:extLst>
          </p:cNvPr>
          <p:cNvSpPr txBox="1"/>
          <p:nvPr/>
        </p:nvSpPr>
        <p:spPr>
          <a:xfrm>
            <a:off x="0" y="4779318"/>
            <a:ext cx="8808784" cy="230832"/>
          </a:xfrm>
          <a:prstGeom prst="rect">
            <a:avLst/>
          </a:prstGeom>
          <a:noFill/>
        </p:spPr>
        <p:txBody>
          <a:bodyPr wrap="square">
            <a:spAutoFit/>
          </a:bodyPr>
          <a:lstStyle/>
          <a:p>
            <a:pPr>
              <a:buClrTx/>
              <a:buFontTx/>
              <a:buNone/>
            </a:pPr>
            <a:r>
              <a:rPr lang="en-US" sz="900" i="1" kern="1200" dirty="0">
                <a:solidFill>
                  <a:prstClr val="black"/>
                </a:solidFill>
                <a:latin typeface="Titillium Web" panose="00000500000000000000" pitchFamily="2" charset="0"/>
                <a:ea typeface="+mn-ea"/>
                <a:cs typeface="+mn-cs"/>
              </a:rPr>
              <a:t>T2B=Top 2 Box; respondents who choose 2 top answer (Rank 1, Rank 2); Score Rank= Based on calculations with weighted scoring, rank 1 = 5 down to rank 5 = 1.</a:t>
            </a:r>
          </a:p>
        </p:txBody>
      </p:sp>
    </p:spTree>
    <p:extLst>
      <p:ext uri="{BB962C8B-B14F-4D97-AF65-F5344CB8AC3E}">
        <p14:creationId xmlns:p14="http://schemas.microsoft.com/office/powerpoint/2010/main" val="1915356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B93336C1-3CE4-6FA0-1B3F-F966E1008DE6}"/>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B0D5871E-08D0-CB96-D1B6-6099FDB92FE0}"/>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17</a:t>
            </a:fld>
            <a:endParaRPr>
              <a:latin typeface="Titillium Web" panose="00000500000000000000" pitchFamily="2" charset="0"/>
            </a:endParaRPr>
          </a:p>
        </p:txBody>
      </p:sp>
      <p:sp>
        <p:nvSpPr>
          <p:cNvPr id="43" name="TextBox 42">
            <a:extLst>
              <a:ext uri="{FF2B5EF4-FFF2-40B4-BE49-F238E27FC236}">
                <a16:creationId xmlns:a16="http://schemas.microsoft.com/office/drawing/2014/main" id="{BD0B5BD2-6203-BAB8-3BB1-B07D13594D2F}"/>
              </a:ext>
            </a:extLst>
          </p:cNvPr>
          <p:cNvSpPr txBox="1"/>
          <p:nvPr/>
        </p:nvSpPr>
        <p:spPr>
          <a:xfrm>
            <a:off x="0" y="999351"/>
            <a:ext cx="9143999" cy="261610"/>
          </a:xfrm>
          <a:prstGeom prst="rect">
            <a:avLst/>
          </a:prstGeom>
          <a:solidFill>
            <a:schemeClr val="accent3">
              <a:lumMod val="20000"/>
              <a:lumOff val="80000"/>
            </a:schemeClr>
          </a:solidFill>
        </p:spPr>
        <p:txBody>
          <a:bodyPr wrap="square">
            <a:spAutoFit/>
          </a:bodyPr>
          <a:lstStyle/>
          <a:p>
            <a:pPr algn="just"/>
            <a:r>
              <a:rPr lang="en-US" sz="1100" i="1" dirty="0">
                <a:solidFill>
                  <a:schemeClr val="bg2"/>
                </a:solidFill>
                <a:latin typeface="Titillium Web" panose="00000500000000000000" pitchFamily="2" charset="0"/>
              </a:rPr>
              <a:t>this is reflected in an average score of 7.01 out of 10, with unaffiliated respondents (general public) reporting the highest level of optimism at 8.33</a:t>
            </a:r>
          </a:p>
        </p:txBody>
      </p:sp>
      <p:sp>
        <p:nvSpPr>
          <p:cNvPr id="44" name="Title 1">
            <a:extLst>
              <a:ext uri="{FF2B5EF4-FFF2-40B4-BE49-F238E27FC236}">
                <a16:creationId xmlns:a16="http://schemas.microsoft.com/office/drawing/2014/main" id="{126D873D-88B0-99B7-FD94-7293EEF9BDAF}"/>
              </a:ext>
            </a:extLst>
          </p:cNvPr>
          <p:cNvSpPr txBox="1">
            <a:spLocks/>
          </p:cNvSpPr>
          <p:nvPr/>
        </p:nvSpPr>
        <p:spPr>
          <a:xfrm>
            <a:off x="100245" y="500084"/>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en-US" sz="1800" dirty="0">
                <a:solidFill>
                  <a:schemeClr val="tx1"/>
                </a:solidFill>
                <a:latin typeface="Titillium Web" panose="00000500000000000000" pitchFamily="2" charset="0"/>
              </a:rPr>
              <a:t>Despite the existing challenges, respondents remain relatively optimistic about Indonesia’s ability to achieve its Net Zero Emissions target by 2060</a:t>
            </a:r>
            <a:endParaRPr lang="sv-SE" sz="1800" dirty="0">
              <a:solidFill>
                <a:schemeClr val="tx1"/>
              </a:solidFill>
              <a:latin typeface="Titillium Web" panose="00000500000000000000" pitchFamily="2" charset="0"/>
            </a:endParaRPr>
          </a:p>
        </p:txBody>
      </p:sp>
      <p:sp>
        <p:nvSpPr>
          <p:cNvPr id="2" name="TextBox 18">
            <a:extLst>
              <a:ext uri="{FF2B5EF4-FFF2-40B4-BE49-F238E27FC236}">
                <a16:creationId xmlns:a16="http://schemas.microsoft.com/office/drawing/2014/main" id="{90BED0DF-A116-F955-EE68-4F495B95B612}"/>
              </a:ext>
            </a:extLst>
          </p:cNvPr>
          <p:cNvSpPr txBox="1"/>
          <p:nvPr/>
        </p:nvSpPr>
        <p:spPr>
          <a:xfrm>
            <a:off x="224971" y="1357803"/>
            <a:ext cx="8690429" cy="415498"/>
          </a:xfrm>
          <a:prstGeom prst="rect">
            <a:avLst/>
          </a:prstGeom>
          <a:noFill/>
        </p:spPr>
        <p:txBody>
          <a:bodyPr wrap="square">
            <a:spAutoFit/>
          </a:bodyPr>
          <a:lstStyle/>
          <a:p>
            <a:pPr algn="ctr">
              <a:buClrTx/>
              <a:buFontTx/>
              <a:buNone/>
            </a:pPr>
            <a:r>
              <a:rPr lang="en-US" sz="1050" kern="1200" dirty="0">
                <a:solidFill>
                  <a:prstClr val="black"/>
                </a:solidFill>
                <a:latin typeface="Titillium Web" panose="00000500000000000000" pitchFamily="2" charset="0"/>
                <a:ea typeface="+mn-ea"/>
                <a:cs typeface="+mn-cs"/>
              </a:rPr>
              <a:t>On a scale of 1 to 10, how confident are you that Indonesia can achieve its Net Zero Emissions (NZE) target by 2060? [SA]</a:t>
            </a:r>
          </a:p>
          <a:p>
            <a:pPr algn="ctr">
              <a:buClrTx/>
              <a:buFontTx/>
              <a:buNone/>
            </a:pPr>
            <a:r>
              <a:rPr lang="en-US" sz="1050" kern="1200" dirty="0">
                <a:solidFill>
                  <a:prstClr val="black"/>
                </a:solidFill>
                <a:latin typeface="Titillium Web" panose="00000500000000000000" pitchFamily="2" charset="0"/>
              </a:rPr>
              <a:t>(Base: All Respondents, n= </a:t>
            </a:r>
            <a:r>
              <a:rPr lang="en-US" sz="1050" kern="1200" dirty="0">
                <a:solidFill>
                  <a:prstClr val="black"/>
                </a:solidFill>
                <a:latin typeface="Titillium Web" panose="00000500000000000000" pitchFamily="2" charset="0"/>
                <a:ea typeface="+mn-ea"/>
                <a:cs typeface="+mn-cs"/>
              </a:rPr>
              <a:t>)</a:t>
            </a:r>
          </a:p>
        </p:txBody>
      </p:sp>
      <p:graphicFrame>
        <p:nvGraphicFramePr>
          <p:cNvPr id="4" name="Chart 2">
            <a:extLst>
              <a:ext uri="{FF2B5EF4-FFF2-40B4-BE49-F238E27FC236}">
                <a16:creationId xmlns:a16="http://schemas.microsoft.com/office/drawing/2014/main" id="{461952B7-D68A-9179-5E7E-6F1828A8FEE6}"/>
              </a:ext>
            </a:extLst>
          </p:cNvPr>
          <p:cNvGraphicFramePr/>
          <p:nvPr>
            <p:extLst>
              <p:ext uri="{D42A27DB-BD31-4B8C-83A1-F6EECF244321}">
                <p14:modId xmlns:p14="http://schemas.microsoft.com/office/powerpoint/2010/main" val="803754909"/>
              </p:ext>
            </p:extLst>
          </p:nvPr>
        </p:nvGraphicFramePr>
        <p:xfrm>
          <a:off x="336332" y="1512864"/>
          <a:ext cx="8807668" cy="2619011"/>
        </p:xfrm>
        <a:graphic>
          <a:graphicData uri="http://schemas.openxmlformats.org/drawingml/2006/chart">
            <c:chart xmlns:c="http://schemas.openxmlformats.org/drawingml/2006/chart" xmlns:r="http://schemas.openxmlformats.org/officeDocument/2006/relationships" r:id="rId3"/>
          </a:graphicData>
        </a:graphic>
      </p:graphicFrame>
      <p:sp>
        <p:nvSpPr>
          <p:cNvPr id="5" name="Kotak Teks 4">
            <a:extLst>
              <a:ext uri="{FF2B5EF4-FFF2-40B4-BE49-F238E27FC236}">
                <a16:creationId xmlns:a16="http://schemas.microsoft.com/office/drawing/2014/main" id="{F3735FD0-2D71-D05F-AA95-D615354A4E9F}"/>
              </a:ext>
            </a:extLst>
          </p:cNvPr>
          <p:cNvSpPr txBox="1"/>
          <p:nvPr/>
        </p:nvSpPr>
        <p:spPr>
          <a:xfrm>
            <a:off x="457200" y="4195286"/>
            <a:ext cx="5151665" cy="253916"/>
          </a:xfrm>
          <a:prstGeom prst="rect">
            <a:avLst/>
          </a:prstGeom>
          <a:noFill/>
        </p:spPr>
        <p:txBody>
          <a:bodyPr wrap="square" rtlCol="0">
            <a:spAutoFit/>
          </a:bodyPr>
          <a:lstStyle/>
          <a:p>
            <a:pPr>
              <a:buClrTx/>
              <a:buFontTx/>
              <a:buNone/>
            </a:pPr>
            <a:r>
              <a:rPr lang="en-US" sz="1050" b="1" kern="1200" dirty="0">
                <a:solidFill>
                  <a:prstClr val="black"/>
                </a:solidFill>
                <a:latin typeface="Titillium Web" panose="00000500000000000000" pitchFamily="2" charset="0"/>
                <a:ea typeface="+mn-ea"/>
                <a:cs typeface="+mn-cs"/>
              </a:rPr>
              <a:t>Remark :</a:t>
            </a:r>
          </a:p>
        </p:txBody>
      </p:sp>
      <p:grpSp>
        <p:nvGrpSpPr>
          <p:cNvPr id="3" name="Grup 33">
            <a:extLst>
              <a:ext uri="{FF2B5EF4-FFF2-40B4-BE49-F238E27FC236}">
                <a16:creationId xmlns:a16="http://schemas.microsoft.com/office/drawing/2014/main" id="{C7099965-4C8D-F533-335D-CC721F80CCCD}"/>
              </a:ext>
            </a:extLst>
          </p:cNvPr>
          <p:cNvGrpSpPr/>
          <p:nvPr/>
        </p:nvGrpSpPr>
        <p:grpSpPr>
          <a:xfrm>
            <a:off x="961694" y="1734210"/>
            <a:ext cx="8065067" cy="2461076"/>
            <a:chOff x="8579472" y="-1109343"/>
            <a:chExt cx="5972489" cy="3973849"/>
          </a:xfrm>
        </p:grpSpPr>
        <p:sp>
          <p:nvSpPr>
            <p:cNvPr id="8" name="Rectangle 12">
              <a:extLst>
                <a:ext uri="{FF2B5EF4-FFF2-40B4-BE49-F238E27FC236}">
                  <a16:creationId xmlns:a16="http://schemas.microsoft.com/office/drawing/2014/main" id="{6F35E174-538F-6BA2-855E-5DE8B2D21E74}"/>
                </a:ext>
              </a:extLst>
            </p:cNvPr>
            <p:cNvSpPr/>
            <p:nvPr/>
          </p:nvSpPr>
          <p:spPr>
            <a:xfrm>
              <a:off x="9119342" y="-1109343"/>
              <a:ext cx="5432619" cy="3962400"/>
            </a:xfrm>
            <a:prstGeom prst="rect">
              <a:avLst/>
            </a:prstGeom>
            <a:no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Titillium Web" panose="00000500000000000000" pitchFamily="2" charset="0"/>
              </a:endParaRPr>
            </a:p>
          </p:txBody>
        </p:sp>
        <p:cxnSp>
          <p:nvCxnSpPr>
            <p:cNvPr id="9" name="Straight Connector 5">
              <a:extLst>
                <a:ext uri="{FF2B5EF4-FFF2-40B4-BE49-F238E27FC236}">
                  <a16:creationId xmlns:a16="http://schemas.microsoft.com/office/drawing/2014/main" id="{9DCB8AEA-DAA1-2242-696A-A748A7D69B4D}"/>
                </a:ext>
              </a:extLst>
            </p:cNvPr>
            <p:cNvCxnSpPr>
              <a:cxnSpLocks/>
            </p:cNvCxnSpPr>
            <p:nvPr/>
          </p:nvCxnSpPr>
          <p:spPr>
            <a:xfrm flipV="1">
              <a:off x="8579474" y="-1109343"/>
              <a:ext cx="539869" cy="36911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15">
              <a:extLst>
                <a:ext uri="{FF2B5EF4-FFF2-40B4-BE49-F238E27FC236}">
                  <a16:creationId xmlns:a16="http://schemas.microsoft.com/office/drawing/2014/main" id="{7E6AF9B6-E840-67B4-03C5-3473DBEE9BE8}"/>
                </a:ext>
              </a:extLst>
            </p:cNvPr>
            <p:cNvCxnSpPr>
              <a:cxnSpLocks/>
            </p:cNvCxnSpPr>
            <p:nvPr/>
          </p:nvCxnSpPr>
          <p:spPr>
            <a:xfrm>
              <a:off x="8579472" y="2454513"/>
              <a:ext cx="539869" cy="40999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7" name="Kotak Teks 4">
            <a:extLst>
              <a:ext uri="{FF2B5EF4-FFF2-40B4-BE49-F238E27FC236}">
                <a16:creationId xmlns:a16="http://schemas.microsoft.com/office/drawing/2014/main" id="{4FF7AE56-D88E-E628-8878-34D5D5303797}"/>
              </a:ext>
            </a:extLst>
          </p:cNvPr>
          <p:cNvSpPr txBox="1"/>
          <p:nvPr/>
        </p:nvSpPr>
        <p:spPr>
          <a:xfrm>
            <a:off x="311278" y="4758526"/>
            <a:ext cx="1533284"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Not at all confident</a:t>
            </a:r>
          </a:p>
        </p:txBody>
      </p:sp>
      <p:graphicFrame>
        <p:nvGraphicFramePr>
          <p:cNvPr id="11" name="Table 10">
            <a:extLst>
              <a:ext uri="{FF2B5EF4-FFF2-40B4-BE49-F238E27FC236}">
                <a16:creationId xmlns:a16="http://schemas.microsoft.com/office/drawing/2014/main" id="{5B0EE480-884C-889D-BF96-F99FA79D219E}"/>
              </a:ext>
            </a:extLst>
          </p:cNvPr>
          <p:cNvGraphicFramePr>
            <a:graphicFrameLocks noGrp="1"/>
          </p:cNvGraphicFramePr>
          <p:nvPr>
            <p:extLst>
              <p:ext uri="{D42A27DB-BD31-4B8C-83A1-F6EECF244321}">
                <p14:modId xmlns:p14="http://schemas.microsoft.com/office/powerpoint/2010/main" val="4065602087"/>
              </p:ext>
            </p:extLst>
          </p:nvPr>
        </p:nvGraphicFramePr>
        <p:xfrm>
          <a:off x="176800" y="4464416"/>
          <a:ext cx="8967200" cy="370840"/>
        </p:xfrm>
        <a:graphic>
          <a:graphicData uri="http://schemas.openxmlformats.org/drawingml/2006/table">
            <a:tbl>
              <a:tblPr firstRow="1" bandRow="1">
                <a:tableStyleId>{5C22544A-7EE6-4342-B048-85BDC9FD1C3A}</a:tableStyleId>
              </a:tblPr>
              <a:tblGrid>
                <a:gridCol w="896720">
                  <a:extLst>
                    <a:ext uri="{9D8B030D-6E8A-4147-A177-3AD203B41FA5}">
                      <a16:colId xmlns:a16="http://schemas.microsoft.com/office/drawing/2014/main" val="2874357561"/>
                    </a:ext>
                  </a:extLst>
                </a:gridCol>
                <a:gridCol w="896720">
                  <a:extLst>
                    <a:ext uri="{9D8B030D-6E8A-4147-A177-3AD203B41FA5}">
                      <a16:colId xmlns:a16="http://schemas.microsoft.com/office/drawing/2014/main" val="3315179328"/>
                    </a:ext>
                  </a:extLst>
                </a:gridCol>
                <a:gridCol w="896720">
                  <a:extLst>
                    <a:ext uri="{9D8B030D-6E8A-4147-A177-3AD203B41FA5}">
                      <a16:colId xmlns:a16="http://schemas.microsoft.com/office/drawing/2014/main" val="3719899755"/>
                    </a:ext>
                  </a:extLst>
                </a:gridCol>
                <a:gridCol w="896720">
                  <a:extLst>
                    <a:ext uri="{9D8B030D-6E8A-4147-A177-3AD203B41FA5}">
                      <a16:colId xmlns:a16="http://schemas.microsoft.com/office/drawing/2014/main" val="3683226457"/>
                    </a:ext>
                  </a:extLst>
                </a:gridCol>
                <a:gridCol w="896720">
                  <a:extLst>
                    <a:ext uri="{9D8B030D-6E8A-4147-A177-3AD203B41FA5}">
                      <a16:colId xmlns:a16="http://schemas.microsoft.com/office/drawing/2014/main" val="788669316"/>
                    </a:ext>
                  </a:extLst>
                </a:gridCol>
                <a:gridCol w="896720">
                  <a:extLst>
                    <a:ext uri="{9D8B030D-6E8A-4147-A177-3AD203B41FA5}">
                      <a16:colId xmlns:a16="http://schemas.microsoft.com/office/drawing/2014/main" val="4140571669"/>
                    </a:ext>
                  </a:extLst>
                </a:gridCol>
                <a:gridCol w="896720">
                  <a:extLst>
                    <a:ext uri="{9D8B030D-6E8A-4147-A177-3AD203B41FA5}">
                      <a16:colId xmlns:a16="http://schemas.microsoft.com/office/drawing/2014/main" val="1222582520"/>
                    </a:ext>
                  </a:extLst>
                </a:gridCol>
                <a:gridCol w="896720">
                  <a:extLst>
                    <a:ext uri="{9D8B030D-6E8A-4147-A177-3AD203B41FA5}">
                      <a16:colId xmlns:a16="http://schemas.microsoft.com/office/drawing/2014/main" val="1326295468"/>
                    </a:ext>
                  </a:extLst>
                </a:gridCol>
                <a:gridCol w="896720">
                  <a:extLst>
                    <a:ext uri="{9D8B030D-6E8A-4147-A177-3AD203B41FA5}">
                      <a16:colId xmlns:a16="http://schemas.microsoft.com/office/drawing/2014/main" val="3634305047"/>
                    </a:ext>
                  </a:extLst>
                </a:gridCol>
                <a:gridCol w="896720">
                  <a:extLst>
                    <a:ext uri="{9D8B030D-6E8A-4147-A177-3AD203B41FA5}">
                      <a16:colId xmlns:a16="http://schemas.microsoft.com/office/drawing/2014/main" val="4085547281"/>
                    </a:ext>
                  </a:extLst>
                </a:gridCol>
              </a:tblGrid>
              <a:tr h="370840">
                <a:tc>
                  <a:txBody>
                    <a:bodyPr/>
                    <a:lstStyle/>
                    <a:p>
                      <a:pPr algn="ctr"/>
                      <a:r>
                        <a:rPr lang="en-US" sz="1100" b="1" dirty="0">
                          <a:solidFill>
                            <a:schemeClr val="bg2"/>
                          </a:solidFill>
                          <a:latin typeface="Titillium Web" panose="00000500000000000000" pitchFamily="2" charset="0"/>
                        </a:rPr>
                        <a:t>1</a:t>
                      </a: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chemeClr val="bg2"/>
                          </a:solidFill>
                        </a:rPr>
                        <a:t>10</a:t>
                      </a:r>
                      <a:endParaRPr lang="en-ID" sz="1100" b="1"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5891521"/>
                  </a:ext>
                </a:extLst>
              </a:tr>
            </a:tbl>
          </a:graphicData>
        </a:graphic>
      </p:graphicFrame>
      <p:sp>
        <p:nvSpPr>
          <p:cNvPr id="12" name="Kotak Teks 4">
            <a:extLst>
              <a:ext uri="{FF2B5EF4-FFF2-40B4-BE49-F238E27FC236}">
                <a16:creationId xmlns:a16="http://schemas.microsoft.com/office/drawing/2014/main" id="{5AA56567-3531-DA59-3076-5EA4CB3C5218}"/>
              </a:ext>
            </a:extLst>
          </p:cNvPr>
          <p:cNvSpPr txBox="1"/>
          <p:nvPr/>
        </p:nvSpPr>
        <p:spPr>
          <a:xfrm>
            <a:off x="7942724" y="4758526"/>
            <a:ext cx="1076084"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Titillium Web" panose="00000500000000000000" pitchFamily="2" charset="0"/>
                <a:ea typeface="+mn-ea"/>
                <a:cs typeface="+mn-cs"/>
              </a:rPr>
              <a:t>Very confident</a:t>
            </a:r>
          </a:p>
        </p:txBody>
      </p:sp>
      <p:cxnSp>
        <p:nvCxnSpPr>
          <p:cNvPr id="13" name="Straight Arrow Connector 12">
            <a:extLst>
              <a:ext uri="{FF2B5EF4-FFF2-40B4-BE49-F238E27FC236}">
                <a16:creationId xmlns:a16="http://schemas.microsoft.com/office/drawing/2014/main" id="{77A5E42B-E4A4-4491-F871-AB96E536A175}"/>
              </a:ext>
            </a:extLst>
          </p:cNvPr>
          <p:cNvCxnSpPr>
            <a:cxnSpLocks/>
          </p:cNvCxnSpPr>
          <p:nvPr/>
        </p:nvCxnSpPr>
        <p:spPr>
          <a:xfrm flipV="1">
            <a:off x="363199" y="4732777"/>
            <a:ext cx="8604000" cy="0"/>
          </a:xfrm>
          <a:prstGeom prst="straightConnector1">
            <a:avLst/>
          </a:prstGeom>
          <a:ln w="22225">
            <a:gradFill flip="none" rotWithShape="1">
              <a:gsLst>
                <a:gs pos="0">
                  <a:srgbClr val="C8DAF8"/>
                </a:gs>
                <a:gs pos="65000">
                  <a:schemeClr val="accent5">
                    <a:lumMod val="75000"/>
                  </a:schemeClr>
                </a:gs>
                <a:gs pos="50000">
                  <a:schemeClr val="accent2">
                    <a:lumMod val="40000"/>
                    <a:lumOff val="60000"/>
                  </a:schemeClr>
                </a:gs>
                <a:gs pos="100000">
                  <a:schemeClr val="accent5">
                    <a:lumMod val="50000"/>
                  </a:schemeClr>
                </a:gs>
              </a:gsLst>
              <a:lin ang="0" scaled="1"/>
              <a:tileRect/>
            </a:gra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0759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8">
          <a:extLst>
            <a:ext uri="{FF2B5EF4-FFF2-40B4-BE49-F238E27FC236}">
              <a16:creationId xmlns:a16="http://schemas.microsoft.com/office/drawing/2014/main" id="{D1AB839A-4A47-8468-1B28-F102E08D748C}"/>
            </a:ext>
          </a:extLst>
        </p:cNvPr>
        <p:cNvGrpSpPr/>
        <p:nvPr/>
      </p:nvGrpSpPr>
      <p:grpSpPr>
        <a:xfrm>
          <a:off x="0" y="0"/>
          <a:ext cx="0" cy="0"/>
          <a:chOff x="0" y="0"/>
          <a:chExt cx="0" cy="0"/>
        </a:xfrm>
      </p:grpSpPr>
      <p:sp>
        <p:nvSpPr>
          <p:cNvPr id="396" name="Google Shape;396;p56">
            <a:extLst>
              <a:ext uri="{FF2B5EF4-FFF2-40B4-BE49-F238E27FC236}">
                <a16:creationId xmlns:a16="http://schemas.microsoft.com/office/drawing/2014/main" id="{135C4D87-B13D-1C3D-2918-ED35B50DEC58}"/>
              </a:ext>
            </a:extLst>
          </p:cNvPr>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latin typeface="Titillium Web" panose="00000500000000000000" pitchFamily="2" charset="0"/>
              </a:rPr>
              <a:t>18</a:t>
            </a:fld>
            <a:endParaRPr>
              <a:latin typeface="Titillium Web" panose="00000500000000000000" pitchFamily="2" charset="0"/>
            </a:endParaRPr>
          </a:p>
        </p:txBody>
      </p:sp>
      <p:sp>
        <p:nvSpPr>
          <p:cNvPr id="44" name="Title 1">
            <a:extLst>
              <a:ext uri="{FF2B5EF4-FFF2-40B4-BE49-F238E27FC236}">
                <a16:creationId xmlns:a16="http://schemas.microsoft.com/office/drawing/2014/main" id="{B06E31DB-DD39-CF4A-50B0-BCEEF22B511E}"/>
              </a:ext>
            </a:extLst>
          </p:cNvPr>
          <p:cNvSpPr txBox="1">
            <a:spLocks/>
          </p:cNvSpPr>
          <p:nvPr/>
        </p:nvSpPr>
        <p:spPr>
          <a:xfrm>
            <a:off x="100245" y="500084"/>
            <a:ext cx="8891355" cy="406150"/>
          </a:xfrm>
          <a:prstGeom prst="rect">
            <a:avLst/>
          </a:prstGeom>
          <a:noFill/>
          <a:ln>
            <a:noFill/>
          </a:ln>
        </p:spPr>
        <p:txBody>
          <a:bodyPr spcFirstLastPara="1" vert="horz" wrap="square" lIns="108875" tIns="54425" rIns="108875" bIns="54425" rtlCol="0" anchor="ctr" anchorCtr="0">
            <a:noAutofit/>
          </a:bodyPr>
          <a:lstStyle>
            <a:lvl1pPr marR="0" lvl="0" algn="ctr" defTabSz="914400" rtl="0" eaLnBrk="1" latinLnBrk="0" hangingPunct="1">
              <a:spcBef>
                <a:spcPts val="0"/>
              </a:spcBef>
              <a:spcAft>
                <a:spcPts val="0"/>
              </a:spcAft>
              <a:buClr>
                <a:schemeClr val="lt1"/>
              </a:buClr>
              <a:buSzPts val="3200"/>
              <a:buFont typeface="Arial"/>
              <a:buNone/>
              <a:defRPr sz="2399" b="0" i="0" u="none" strike="noStrike" kern="1200" cap="none">
                <a:solidFill>
                  <a:schemeClr val="lt1"/>
                </a:solidFill>
                <a:latin typeface="Arial"/>
                <a:ea typeface="Arial"/>
                <a:cs typeface="Arial"/>
                <a:sym typeface="Arial"/>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pPr algn="l"/>
            <a:r>
              <a:rPr lang="sv-SE" sz="1800" dirty="0">
                <a:solidFill>
                  <a:schemeClr val="tx1"/>
                </a:solidFill>
                <a:latin typeface="Titillium Web" panose="00000500000000000000" pitchFamily="2" charset="0"/>
              </a:rPr>
              <a:t>KEY INSIGHT</a:t>
            </a:r>
          </a:p>
        </p:txBody>
      </p:sp>
      <p:sp>
        <p:nvSpPr>
          <p:cNvPr id="2" name="Google Shape;1081;p29">
            <a:extLst>
              <a:ext uri="{FF2B5EF4-FFF2-40B4-BE49-F238E27FC236}">
                <a16:creationId xmlns:a16="http://schemas.microsoft.com/office/drawing/2014/main" id="{C8CABF36-A648-CCEA-B668-DDBD1F8B37F3}"/>
              </a:ext>
            </a:extLst>
          </p:cNvPr>
          <p:cNvSpPr/>
          <p:nvPr/>
        </p:nvSpPr>
        <p:spPr>
          <a:xfrm>
            <a:off x="228602" y="514351"/>
            <a:ext cx="2209798" cy="1099763"/>
          </a:xfrm>
          <a:prstGeom prst="roundRect">
            <a:avLst>
              <a:gd name="adj" fmla="val 4896"/>
            </a:avLst>
          </a:prstGeom>
          <a:solidFill>
            <a:schemeClr val="bg2">
              <a:lumMod val="75000"/>
              <a:lumOff val="25000"/>
            </a:schemeClr>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algn="ctr">
              <a:buClrTx/>
              <a:buFontTx/>
              <a:buNone/>
            </a:pPr>
            <a:r>
              <a:rPr lang="en-ID" sz="1200" kern="1200" dirty="0">
                <a:solidFill>
                  <a:prstClr val="white"/>
                </a:solidFill>
                <a:latin typeface="Titillium Web" panose="00000500000000000000" pitchFamily="2" charset="0"/>
                <a:ea typeface="Calibri"/>
                <a:cs typeface="Calibri"/>
              </a:rPr>
              <a:t>Measuring industry perception</a:t>
            </a:r>
          </a:p>
        </p:txBody>
      </p:sp>
      <p:sp>
        <p:nvSpPr>
          <p:cNvPr id="3" name="Google Shape;1082;p29">
            <a:extLst>
              <a:ext uri="{FF2B5EF4-FFF2-40B4-BE49-F238E27FC236}">
                <a16:creationId xmlns:a16="http://schemas.microsoft.com/office/drawing/2014/main" id="{0F4A4C2A-39D3-937E-AB6F-43692C4A2BE3}"/>
              </a:ext>
            </a:extLst>
          </p:cNvPr>
          <p:cNvSpPr/>
          <p:nvPr/>
        </p:nvSpPr>
        <p:spPr>
          <a:xfrm>
            <a:off x="2585544" y="514351"/>
            <a:ext cx="6426878" cy="1099764"/>
          </a:xfrm>
          <a:prstGeom prst="roundRect">
            <a:avLst>
              <a:gd name="adj" fmla="val 4286"/>
            </a:avLst>
          </a:prstGeom>
          <a:solidFill>
            <a:srgbClr val="C8DAF8"/>
          </a:solidFill>
          <a:ln>
            <a:noFill/>
          </a:ln>
        </p:spPr>
        <p:txBody>
          <a:bodyPr spcFirstLastPara="1" wrap="square" lIns="91425" tIns="0" rIns="91425" bIns="0" anchor="t" anchorCtr="0">
            <a:noAutofit/>
          </a:bodyPr>
          <a:lstStyle/>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rPr>
              <a:t>56.8% of respondents believe that renewable energy development in Indonesia has shown progress, but remains relatively stagnant.</a:t>
            </a: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kern="1200" dirty="0">
              <a:solidFill>
                <a:prstClr val="black"/>
              </a:solidFill>
              <a:latin typeface="Titillium Web" panose="00000500000000000000" pitchFamily="2" charset="0"/>
              <a:ea typeface="Calibri"/>
              <a:cs typeface="Calibri"/>
              <a:sym typeface="Calibri"/>
            </a:endParaRP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rPr>
              <a:t>While renewable energy is seen as critical to the future energy mix, current regulations are still perceived as less attractive to industry players and investors. This gap is reflected in the scores, with importance rated at 4.74 out of 5, compared to only 3.33 out of 5 for regulatory attractiveness.</a:t>
            </a:r>
          </a:p>
        </p:txBody>
      </p:sp>
      <p:sp>
        <p:nvSpPr>
          <p:cNvPr id="4" name="Google Shape;1081;p29">
            <a:extLst>
              <a:ext uri="{FF2B5EF4-FFF2-40B4-BE49-F238E27FC236}">
                <a16:creationId xmlns:a16="http://schemas.microsoft.com/office/drawing/2014/main" id="{953D3B78-BF98-DD04-17AC-8B2A34F67C22}"/>
              </a:ext>
            </a:extLst>
          </p:cNvPr>
          <p:cNvSpPr/>
          <p:nvPr/>
        </p:nvSpPr>
        <p:spPr>
          <a:xfrm>
            <a:off x="228602" y="1693628"/>
            <a:ext cx="2209798" cy="1598213"/>
          </a:xfrm>
          <a:prstGeom prst="roundRect">
            <a:avLst>
              <a:gd name="adj" fmla="val 4460"/>
            </a:avLst>
          </a:prstGeom>
          <a:solidFill>
            <a:schemeClr val="bg2">
              <a:lumMod val="75000"/>
              <a:lumOff val="25000"/>
            </a:schemeClr>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algn="ctr">
              <a:buClrTx/>
              <a:buFontTx/>
              <a:buNone/>
              <a:defRPr/>
            </a:pPr>
            <a:r>
              <a:rPr lang="en-US" sz="1200" kern="1200" dirty="0">
                <a:solidFill>
                  <a:prstClr val="white"/>
                </a:solidFill>
                <a:latin typeface="Titillium Web" panose="00000500000000000000" pitchFamily="2" charset="0"/>
                <a:ea typeface="Calibri"/>
                <a:cs typeface="Calibri"/>
                <a:sym typeface="Calibri"/>
              </a:rPr>
              <a:t>Key barriers to scaling renewable projects</a:t>
            </a:r>
          </a:p>
        </p:txBody>
      </p:sp>
      <p:sp>
        <p:nvSpPr>
          <p:cNvPr id="5" name="Google Shape;1081;p29">
            <a:extLst>
              <a:ext uri="{FF2B5EF4-FFF2-40B4-BE49-F238E27FC236}">
                <a16:creationId xmlns:a16="http://schemas.microsoft.com/office/drawing/2014/main" id="{B9D1FBC9-49BD-845C-D395-B3FDA11A7405}"/>
              </a:ext>
            </a:extLst>
          </p:cNvPr>
          <p:cNvSpPr/>
          <p:nvPr/>
        </p:nvSpPr>
        <p:spPr>
          <a:xfrm>
            <a:off x="228602" y="3371354"/>
            <a:ext cx="2209798" cy="1598211"/>
          </a:xfrm>
          <a:prstGeom prst="roundRect">
            <a:avLst>
              <a:gd name="adj" fmla="val 8749"/>
            </a:avLst>
          </a:prstGeom>
          <a:solidFill>
            <a:schemeClr val="bg2">
              <a:lumMod val="75000"/>
              <a:lumOff val="25000"/>
            </a:schemeClr>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algn="ctr" defTabSz="685617">
              <a:buFontTx/>
              <a:buNone/>
              <a:defRPr/>
            </a:pPr>
            <a:r>
              <a:rPr lang="nn-NO" sz="1200" kern="1200" dirty="0">
                <a:solidFill>
                  <a:prstClr val="white"/>
                </a:solidFill>
                <a:latin typeface="Titillium Web" panose="00000500000000000000" pitchFamily="2" charset="0"/>
                <a:ea typeface="Calibri"/>
                <a:cs typeface="Calibri"/>
              </a:rPr>
              <a:t>Policy effectiveness &amp; priority actions</a:t>
            </a:r>
          </a:p>
        </p:txBody>
      </p:sp>
      <p:sp>
        <p:nvSpPr>
          <p:cNvPr id="6" name="Google Shape;1082;p29">
            <a:extLst>
              <a:ext uri="{FF2B5EF4-FFF2-40B4-BE49-F238E27FC236}">
                <a16:creationId xmlns:a16="http://schemas.microsoft.com/office/drawing/2014/main" id="{F7E8B44C-957D-D73C-83C3-19C7AC751D5E}"/>
              </a:ext>
            </a:extLst>
          </p:cNvPr>
          <p:cNvSpPr/>
          <p:nvPr/>
        </p:nvSpPr>
        <p:spPr>
          <a:xfrm>
            <a:off x="2585544" y="1693629"/>
            <a:ext cx="6426878" cy="1598212"/>
          </a:xfrm>
          <a:prstGeom prst="roundRect">
            <a:avLst>
              <a:gd name="adj" fmla="val 7516"/>
            </a:avLst>
          </a:prstGeom>
          <a:solidFill>
            <a:srgbClr val="C8DAF8"/>
          </a:solidFill>
          <a:ln>
            <a:noFill/>
          </a:ln>
        </p:spPr>
        <p:txBody>
          <a:bodyPr spcFirstLastPara="1" wrap="square" lIns="91425" tIns="0" rIns="91425" bIns="0" anchor="t" anchorCtr="0">
            <a:noAutofit/>
          </a:bodyPr>
          <a:lstStyle/>
          <a:p>
            <a:pPr marL="171450" lvl="0" indent="-171450" algn="just">
              <a:buClrTx/>
              <a:buFont typeface="Arial" panose="020B0604020202020204" pitchFamily="34" charset="0"/>
              <a:buChar char="•"/>
              <a:defRPr/>
            </a:pPr>
            <a:r>
              <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rPr>
              <a:t>Regulatory and bureaucratic issues remain the main barriers to scaling renewable energy in Indonesia, with 71,79% citing regulatory uncertainty and 59,29% pointing to lengthy permitting processes. </a:t>
            </a:r>
          </a:p>
          <a:p>
            <a:pPr marL="171450" lvl="0" indent="-171450" algn="just">
              <a:buClrTx/>
              <a:buFont typeface="Arial" panose="020B0604020202020204" pitchFamily="34" charset="0"/>
              <a:buChar char="•"/>
              <a:defRPr/>
            </a:pPr>
            <a:endParaRPr lang="en-US" sz="1100" kern="1200" dirty="0">
              <a:solidFill>
                <a:prstClr val="black"/>
              </a:solidFill>
              <a:latin typeface="Titillium Web" panose="00000500000000000000" pitchFamily="2" charset="0"/>
              <a:ea typeface="Calibri"/>
              <a:cs typeface="Calibri"/>
              <a:sym typeface="Calibri"/>
            </a:endParaRPr>
          </a:p>
          <a:p>
            <a:pPr marL="171450" lvl="0" indent="-171450" algn="just">
              <a:buClrTx/>
              <a:buFont typeface="Arial" panose="020B0604020202020204" pitchFamily="34" charset="0"/>
              <a:buChar char="•"/>
              <a:defRPr/>
            </a:pPr>
            <a:r>
              <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rPr>
              <a:t>The average alignment score between renewable energy development and professional expectations is relatively low, at 3.08 out of 5, among the assessed aspects, PLN’s role in supporting the scaling-up of renewable energy projects recorded the highest score, at 3.23 on a 5-point scale</a:t>
            </a:r>
          </a:p>
          <a:p>
            <a:pPr marL="171450" lvl="0" indent="-171450" algn="just">
              <a:buClrTx/>
              <a:buFont typeface="Arial" panose="020B0604020202020204" pitchFamily="34" charset="0"/>
              <a:buChar char="•"/>
              <a:defRPr/>
            </a:pPr>
            <a:endPar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endParaRPr>
          </a:p>
          <a:p>
            <a:pPr marL="171450" lvl="0" indent="-171450" algn="just">
              <a:buClrTx/>
              <a:buFont typeface="Arial" panose="020B0604020202020204" pitchFamily="34" charset="0"/>
              <a:buChar char="•"/>
              <a:defRPr/>
            </a:pPr>
            <a:r>
              <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rPr>
              <a:t>From a financing standpoint, high project risk and uncertainty in Power Purchase Agreements (PPA) remain key challenges constraining renewable energy development in Indonesia</a:t>
            </a:r>
          </a:p>
          <a:p>
            <a:pPr marL="171450" lvl="0" indent="-171450" algn="just">
              <a:buClrTx/>
              <a:buFont typeface="Arial" panose="020B0604020202020204" pitchFamily="34" charset="0"/>
              <a:buChar char="•"/>
              <a:defRPr/>
            </a:pPr>
            <a:endPar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endParaRPr>
          </a:p>
          <a:p>
            <a:pPr marL="171450" lvl="0" indent="-171450" algn="just">
              <a:buClrTx/>
              <a:buFont typeface="Arial" panose="020B0604020202020204" pitchFamily="34" charset="0"/>
              <a:buChar char="•"/>
              <a:defRPr/>
            </a:pPr>
            <a:endPar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endParaRPr>
          </a:p>
        </p:txBody>
      </p:sp>
      <p:sp>
        <p:nvSpPr>
          <p:cNvPr id="7" name="Google Shape;1082;p29">
            <a:extLst>
              <a:ext uri="{FF2B5EF4-FFF2-40B4-BE49-F238E27FC236}">
                <a16:creationId xmlns:a16="http://schemas.microsoft.com/office/drawing/2014/main" id="{85EF8761-17DC-5282-B86E-CF5B3A74CC9B}"/>
              </a:ext>
            </a:extLst>
          </p:cNvPr>
          <p:cNvSpPr/>
          <p:nvPr/>
        </p:nvSpPr>
        <p:spPr>
          <a:xfrm>
            <a:off x="2585544" y="3371355"/>
            <a:ext cx="6426878" cy="1598212"/>
          </a:xfrm>
          <a:prstGeom prst="roundRect">
            <a:avLst>
              <a:gd name="adj" fmla="val 7516"/>
            </a:avLst>
          </a:prstGeom>
          <a:solidFill>
            <a:srgbClr val="C8DAF8"/>
          </a:solidFill>
          <a:ln>
            <a:noFill/>
          </a:ln>
        </p:spPr>
        <p:txBody>
          <a:bodyPr spcFirstLastPara="1" wrap="square" lIns="91425" tIns="0" rIns="91425" bIns="0" anchor="t" anchorCtr="0">
            <a:noAutofit/>
          </a:bodyPr>
          <a:lstStyle/>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rPr>
              <a:t>In response to existing regulatory challenges, enhancing regulatory certainty and consistency, as well as simplifying permitting processes, are considered essential to accelerate the scaling-up of renewable energy in Indonesia.</a:t>
            </a: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kern="1200" dirty="0">
              <a:solidFill>
                <a:prstClr val="black"/>
              </a:solidFill>
              <a:latin typeface="Titillium Web" panose="00000500000000000000" pitchFamily="2" charset="0"/>
              <a:ea typeface="Calibri"/>
              <a:cs typeface="Calibri"/>
              <a:sym typeface="Calibri"/>
            </a:endParaRP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rPr>
              <a:t>Solar PV and geothermal lead as the most promising renewable sources, supported by scalability and cost advantages (solar), as well as stable baseload capacity (geothermal)</a:t>
            </a: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endParaRP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prstClr val="black"/>
                </a:solidFill>
                <a:latin typeface="Titillium Web" panose="00000500000000000000" pitchFamily="2" charset="0"/>
                <a:ea typeface="Calibri"/>
                <a:cs typeface="Calibri"/>
                <a:sym typeface="Calibri"/>
              </a:rPr>
              <a:t>Despite the existing challenges, respondents remain relatively optimistic about Indonesia’s ability to achieve its Net Zero Emissions target by 2060.</a:t>
            </a: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Titillium Web" panose="00000500000000000000" pitchFamily="2" charset="0"/>
              <a:ea typeface="Calibri"/>
              <a:cs typeface="Calibri"/>
              <a:sym typeface="Calibri"/>
            </a:endParaRPr>
          </a:p>
        </p:txBody>
      </p:sp>
      <p:sp>
        <p:nvSpPr>
          <p:cNvPr id="8" name="Title 1">
            <a:extLst>
              <a:ext uri="{FF2B5EF4-FFF2-40B4-BE49-F238E27FC236}">
                <a16:creationId xmlns:a16="http://schemas.microsoft.com/office/drawing/2014/main" id="{46F3C389-6CF4-85CD-63E6-60D6FFD124A6}"/>
              </a:ext>
            </a:extLst>
          </p:cNvPr>
          <p:cNvSpPr txBox="1">
            <a:spLocks/>
          </p:cNvSpPr>
          <p:nvPr/>
        </p:nvSpPr>
        <p:spPr>
          <a:xfrm>
            <a:off x="740055" y="112671"/>
            <a:ext cx="4445678" cy="5762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Titillium Web" panose="00000500000000000000" pitchFamily="2" charset="0"/>
                <a:cs typeface="Arial"/>
                <a:sym typeface="Arial"/>
              </a:rPr>
              <a:t>KEY INSIGHT</a:t>
            </a:r>
          </a:p>
        </p:txBody>
      </p:sp>
    </p:spTree>
    <p:extLst>
      <p:ext uri="{BB962C8B-B14F-4D97-AF65-F5344CB8AC3E}">
        <p14:creationId xmlns:p14="http://schemas.microsoft.com/office/powerpoint/2010/main" val="4034969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356;p53" descr="Abstract image of blue ribbons on a black background.">
            <a:extLst>
              <a:ext uri="{FF2B5EF4-FFF2-40B4-BE49-F238E27FC236}">
                <a16:creationId xmlns:a16="http://schemas.microsoft.com/office/drawing/2014/main" id="{4179A5C7-4C2C-CD3F-AECC-FBBBC463F6A8}"/>
              </a:ext>
            </a:extLst>
          </p:cNvPr>
          <p:cNvPicPr preferRelativeResize="0">
            <a:picLocks/>
          </p:cNvPicPr>
          <p:nvPr/>
        </p:nvPicPr>
        <p:blipFill rotWithShape="1">
          <a:blip r:embed="rId2">
            <a:alphaModFix/>
          </a:blip>
          <a:srcRect l="12943" r="32255"/>
          <a:stretch/>
        </p:blipFill>
        <p:spPr>
          <a:xfrm>
            <a:off x="5039775" y="196800"/>
            <a:ext cx="3905400" cy="4749900"/>
          </a:xfrm>
          <a:prstGeom prst="roundRect">
            <a:avLst>
              <a:gd name="adj" fmla="val 16667"/>
            </a:avLst>
          </a:prstGeom>
        </p:spPr>
      </p:pic>
      <p:pic>
        <p:nvPicPr>
          <p:cNvPr id="9" name="Google Shape;358;p53">
            <a:extLst>
              <a:ext uri="{FF2B5EF4-FFF2-40B4-BE49-F238E27FC236}">
                <a16:creationId xmlns:a16="http://schemas.microsoft.com/office/drawing/2014/main" id="{A94B9498-4359-9D8D-81F5-BE6F9D139DB6}"/>
              </a:ext>
            </a:extLst>
          </p:cNvPr>
          <p:cNvPicPr preferRelativeResize="0"/>
          <p:nvPr/>
        </p:nvPicPr>
        <p:blipFill>
          <a:blip r:embed="rId3">
            <a:alphaModFix/>
          </a:blip>
          <a:stretch>
            <a:fillRect/>
          </a:stretch>
        </p:blipFill>
        <p:spPr>
          <a:xfrm>
            <a:off x="5281350" y="4076978"/>
            <a:ext cx="1084457" cy="166800"/>
          </a:xfrm>
          <a:prstGeom prst="rect">
            <a:avLst/>
          </a:prstGeom>
          <a:noFill/>
          <a:ln>
            <a:noFill/>
          </a:ln>
        </p:spPr>
      </p:pic>
      <p:pic>
        <p:nvPicPr>
          <p:cNvPr id="12" name="Google Shape;359;p53">
            <a:extLst>
              <a:ext uri="{FF2B5EF4-FFF2-40B4-BE49-F238E27FC236}">
                <a16:creationId xmlns:a16="http://schemas.microsoft.com/office/drawing/2014/main" id="{D75EAE78-1BB3-FB29-BE9D-B262A64F2A9A}"/>
              </a:ext>
            </a:extLst>
          </p:cNvPr>
          <p:cNvPicPr preferRelativeResize="0"/>
          <p:nvPr/>
        </p:nvPicPr>
        <p:blipFill>
          <a:blip r:embed="rId4">
            <a:alphaModFix/>
          </a:blip>
          <a:stretch>
            <a:fillRect/>
          </a:stretch>
        </p:blipFill>
        <p:spPr>
          <a:xfrm>
            <a:off x="7786475" y="4003775"/>
            <a:ext cx="841275" cy="262900"/>
          </a:xfrm>
          <a:prstGeom prst="rect">
            <a:avLst/>
          </a:prstGeom>
          <a:noFill/>
          <a:ln>
            <a:noFill/>
          </a:ln>
        </p:spPr>
      </p:pic>
      <p:pic>
        <p:nvPicPr>
          <p:cNvPr id="14" name="Google Shape;360;p53">
            <a:extLst>
              <a:ext uri="{FF2B5EF4-FFF2-40B4-BE49-F238E27FC236}">
                <a16:creationId xmlns:a16="http://schemas.microsoft.com/office/drawing/2014/main" id="{CA71CDE9-F6F2-9FF8-DD43-4A03CECCE7B8}"/>
              </a:ext>
            </a:extLst>
          </p:cNvPr>
          <p:cNvPicPr preferRelativeResize="0"/>
          <p:nvPr/>
        </p:nvPicPr>
        <p:blipFill rotWithShape="1">
          <a:blip r:embed="rId5">
            <a:alphaModFix/>
          </a:blip>
          <a:srcRect t="26600" b="27137"/>
          <a:stretch/>
        </p:blipFill>
        <p:spPr>
          <a:xfrm>
            <a:off x="6511300" y="4006775"/>
            <a:ext cx="1098578" cy="237000"/>
          </a:xfrm>
          <a:prstGeom prst="rect">
            <a:avLst/>
          </a:prstGeom>
          <a:noFill/>
          <a:ln>
            <a:noFill/>
          </a:ln>
        </p:spPr>
      </p:pic>
      <p:sp>
        <p:nvSpPr>
          <p:cNvPr id="2" name="TextBox 8">
            <a:extLst>
              <a:ext uri="{FF2B5EF4-FFF2-40B4-BE49-F238E27FC236}">
                <a16:creationId xmlns:a16="http://schemas.microsoft.com/office/drawing/2014/main" id="{DB36797C-D166-E798-875E-4BCB0419FBCA}"/>
              </a:ext>
            </a:extLst>
          </p:cNvPr>
          <p:cNvSpPr txBox="1"/>
          <p:nvPr/>
        </p:nvSpPr>
        <p:spPr>
          <a:xfrm>
            <a:off x="976787" y="3946493"/>
            <a:ext cx="1964792" cy="209673"/>
          </a:xfrm>
          <a:prstGeom prst="rect">
            <a:avLst/>
          </a:prstGeom>
        </p:spPr>
        <p:txBody>
          <a:bodyPr lIns="0" tIns="0" rIns="0" bIns="0" rtlCol="0" anchor="t">
            <a:spAutoFit/>
          </a:bodyPr>
          <a:lstStyle/>
          <a:p>
            <a:pPr defTabSz="457200">
              <a:lnSpc>
                <a:spcPts val="1680"/>
              </a:lnSpc>
            </a:pPr>
            <a:r>
              <a:rPr lang="en-US" sz="1200" dirty="0">
                <a:solidFill>
                  <a:srgbClr val="242526"/>
                </a:solidFill>
                <a:latin typeface="Titillium Web" panose="00000500000000000000" pitchFamily="2" charset="0"/>
                <a:ea typeface="Canva Sans"/>
                <a:cs typeface="Canva Sans"/>
                <a:sym typeface="Canva Sans"/>
              </a:rPr>
              <a:t>survey@petromindo.com</a:t>
            </a:r>
          </a:p>
        </p:txBody>
      </p:sp>
      <p:sp>
        <p:nvSpPr>
          <p:cNvPr id="3" name="TextBox 27">
            <a:extLst>
              <a:ext uri="{FF2B5EF4-FFF2-40B4-BE49-F238E27FC236}">
                <a16:creationId xmlns:a16="http://schemas.microsoft.com/office/drawing/2014/main" id="{E71F6569-637F-69AD-7B2B-D5D95FBA198A}"/>
              </a:ext>
            </a:extLst>
          </p:cNvPr>
          <p:cNvSpPr txBox="1"/>
          <p:nvPr/>
        </p:nvSpPr>
        <p:spPr>
          <a:xfrm>
            <a:off x="455507" y="1599926"/>
            <a:ext cx="4397823" cy="684803"/>
          </a:xfrm>
          <a:prstGeom prst="rect">
            <a:avLst/>
          </a:prstGeom>
        </p:spPr>
        <p:txBody>
          <a:bodyPr lIns="0" tIns="0" rIns="0" bIns="0" rtlCol="0" anchor="t">
            <a:spAutoFit/>
          </a:bodyPr>
          <a:lstStyle/>
          <a:p>
            <a:pPr defTabSz="457200">
              <a:lnSpc>
                <a:spcPts val="5980"/>
              </a:lnSpc>
            </a:pPr>
            <a:r>
              <a:rPr lang="en-US" sz="2800" b="1" dirty="0">
                <a:solidFill>
                  <a:srgbClr val="000000"/>
                </a:solidFill>
                <a:latin typeface="Titillium Web" panose="00000500000000000000" pitchFamily="2" charset="0"/>
              </a:rPr>
              <a:t>THANK YOU</a:t>
            </a:r>
          </a:p>
        </p:txBody>
      </p:sp>
      <p:sp>
        <p:nvSpPr>
          <p:cNvPr id="4" name="Freeform 28">
            <a:extLst>
              <a:ext uri="{FF2B5EF4-FFF2-40B4-BE49-F238E27FC236}">
                <a16:creationId xmlns:a16="http://schemas.microsoft.com/office/drawing/2014/main" id="{92103AF2-3926-4EB9-C535-F9B7F7E282BF}"/>
              </a:ext>
            </a:extLst>
          </p:cNvPr>
          <p:cNvSpPr/>
          <p:nvPr/>
        </p:nvSpPr>
        <p:spPr>
          <a:xfrm>
            <a:off x="686151" y="3924467"/>
            <a:ext cx="244244" cy="244244"/>
          </a:xfrm>
          <a:custGeom>
            <a:avLst/>
            <a:gdLst/>
            <a:ahLst/>
            <a:cxnLst/>
            <a:rect l="l" t="t" r="r" b="b"/>
            <a:pathLst>
              <a:path w="488488" h="488488">
                <a:moveTo>
                  <a:pt x="0" y="0"/>
                </a:moveTo>
                <a:lnTo>
                  <a:pt x="488488" y="0"/>
                </a:lnTo>
                <a:lnTo>
                  <a:pt x="488488" y="488488"/>
                </a:lnTo>
                <a:lnTo>
                  <a:pt x="0" y="4884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5" name="Picture 4" descr="Website - Free web icons">
            <a:extLst>
              <a:ext uri="{FF2B5EF4-FFF2-40B4-BE49-F238E27FC236}">
                <a16:creationId xmlns:a16="http://schemas.microsoft.com/office/drawing/2014/main" id="{7047AADB-0A8D-03DE-B2B0-6A7F59B50D84}"/>
              </a:ext>
            </a:extLst>
          </p:cNvPr>
          <p:cNvPicPr>
            <a:picLocks noChangeAspect="1" noChangeArrowheads="1"/>
          </p:cNvPicPr>
          <p:nvPr/>
        </p:nvPicPr>
        <p:blipFill>
          <a:blip r:embed="rId8"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8662" y="4253517"/>
            <a:ext cx="279222" cy="27922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8">
            <a:extLst>
              <a:ext uri="{FF2B5EF4-FFF2-40B4-BE49-F238E27FC236}">
                <a16:creationId xmlns:a16="http://schemas.microsoft.com/office/drawing/2014/main" id="{B24DFEDE-D46C-0F55-C865-0957DAB88608}"/>
              </a:ext>
            </a:extLst>
          </p:cNvPr>
          <p:cNvSpPr txBox="1"/>
          <p:nvPr/>
        </p:nvSpPr>
        <p:spPr>
          <a:xfrm>
            <a:off x="976787" y="4253517"/>
            <a:ext cx="2956710" cy="209673"/>
          </a:xfrm>
          <a:prstGeom prst="rect">
            <a:avLst/>
          </a:prstGeom>
        </p:spPr>
        <p:txBody>
          <a:bodyPr wrap="square" lIns="0" tIns="0" rIns="0" bIns="0" rtlCol="0" anchor="t">
            <a:spAutoFit/>
          </a:bodyPr>
          <a:lstStyle/>
          <a:p>
            <a:pPr defTabSz="457200">
              <a:lnSpc>
                <a:spcPts val="1680"/>
              </a:lnSpc>
            </a:pPr>
            <a:r>
              <a:rPr lang="en-US" sz="1200" dirty="0">
                <a:solidFill>
                  <a:srgbClr val="242526"/>
                </a:solidFill>
                <a:latin typeface="Titillium Web" panose="00000500000000000000" pitchFamily="2" charset="0"/>
                <a:ea typeface="Canva Sans"/>
                <a:cs typeface="Canva Sans"/>
                <a:sym typeface="Canva Sans"/>
              </a:rPr>
              <a:t>https://insights.petromindo.com/</a:t>
            </a:r>
          </a:p>
        </p:txBody>
      </p:sp>
      <p:sp>
        <p:nvSpPr>
          <p:cNvPr id="15" name="TextBox 8">
            <a:extLst>
              <a:ext uri="{FF2B5EF4-FFF2-40B4-BE49-F238E27FC236}">
                <a16:creationId xmlns:a16="http://schemas.microsoft.com/office/drawing/2014/main" id="{95C99E0C-31A7-96BB-0E15-CB181ACCF2B0}"/>
              </a:ext>
            </a:extLst>
          </p:cNvPr>
          <p:cNvSpPr txBox="1"/>
          <p:nvPr/>
        </p:nvSpPr>
        <p:spPr>
          <a:xfrm>
            <a:off x="577777" y="2631429"/>
            <a:ext cx="4204195" cy="1072794"/>
          </a:xfrm>
          <a:prstGeom prst="rect">
            <a:avLst/>
          </a:prstGeom>
        </p:spPr>
        <p:txBody>
          <a:bodyPr wrap="square" lIns="0" tIns="0" rIns="0" bIns="0" rtlCol="0" anchor="t">
            <a:spAutoFit/>
          </a:bodyPr>
          <a:lstStyle/>
          <a:p>
            <a:pPr algn="just" defTabSz="457200">
              <a:lnSpc>
                <a:spcPts val="1680"/>
              </a:lnSpc>
            </a:pPr>
            <a:r>
              <a:rPr lang="en-US" sz="1100" dirty="0">
                <a:solidFill>
                  <a:srgbClr val="242526"/>
                </a:solidFill>
                <a:latin typeface="Titillium Web" panose="00000500000000000000" pitchFamily="2" charset="0"/>
                <a:ea typeface="Canva Sans"/>
                <a:cs typeface="Canva Sans"/>
                <a:sym typeface="Canva Sans"/>
              </a:rPr>
              <a:t>Petromindo Survey empowers your company to understand audiences better through tailored survey and polls. With access to a wide range of audiences through our database and media channels, we deliver data-driven insights that help you make smarter business decisions. Contact us today to start getting business-driving insights for your brand.</a:t>
            </a:r>
          </a:p>
        </p:txBody>
      </p:sp>
      <p:pic>
        <p:nvPicPr>
          <p:cNvPr id="17" name="Picture 16">
            <a:extLst>
              <a:ext uri="{FF2B5EF4-FFF2-40B4-BE49-F238E27FC236}">
                <a16:creationId xmlns:a16="http://schemas.microsoft.com/office/drawing/2014/main" id="{6A674C71-AF3D-0C91-5152-D24F9AFD1BCB}"/>
              </a:ext>
            </a:extLst>
          </p:cNvPr>
          <p:cNvPicPr>
            <a:picLocks noChangeAspect="1"/>
          </p:cNvPicPr>
          <p:nvPr/>
        </p:nvPicPr>
        <p:blipFill>
          <a:blip r:embed="rId9">
            <a:lum bright="70000" contrast="-70000"/>
          </a:blip>
          <a:stretch>
            <a:fillRect/>
          </a:stretch>
        </p:blipFill>
        <p:spPr>
          <a:xfrm>
            <a:off x="5449861" y="3180394"/>
            <a:ext cx="3088836" cy="662387"/>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vestor Pitch">
  <a:themeElements>
    <a:clrScheme name="Simple Light">
      <a:dk1>
        <a:srgbClr val="1A36B4"/>
      </a:dk1>
      <a:lt1>
        <a:srgbClr val="F6F5EC"/>
      </a:lt1>
      <a:dk2>
        <a:srgbClr val="1D1D1D"/>
      </a:dk2>
      <a:lt2>
        <a:srgbClr val="A4C2F4"/>
      </a:lt2>
      <a:accent1>
        <a:srgbClr val="FFFFFF"/>
      </a:accent1>
      <a:accent2>
        <a:srgbClr val="1A36B4"/>
      </a:accent2>
      <a:accent3>
        <a:srgbClr val="1D1D1D"/>
      </a:accent3>
      <a:accent4>
        <a:srgbClr val="F6F5EC"/>
      </a:accent4>
      <a:accent5>
        <a:srgbClr val="1A36B4"/>
      </a:accent5>
      <a:accent6>
        <a:srgbClr val="595959"/>
      </a:accent6>
      <a:hlink>
        <a:srgbClr val="A4C2F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20939</TotalTime>
  <Words>1616</Words>
  <Application>Microsoft Office PowerPoint</Application>
  <PresentationFormat>On-screen Show (16:9)</PresentationFormat>
  <Paragraphs>165</Paragraphs>
  <Slides>19</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Titillium Web</vt:lpstr>
      <vt:lpstr>Inter</vt:lpstr>
      <vt:lpstr>Arial</vt:lpstr>
      <vt:lpstr>Calibri</vt:lpstr>
      <vt:lpstr>Inter SemiBold</vt:lpstr>
      <vt:lpstr>Inter Light</vt:lpstr>
      <vt:lpstr>Simple Light</vt:lpstr>
      <vt:lpstr>Investor Pitch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Petromindo Events 010</dc:creator>
  <cp:lastModifiedBy>Petromindo Events 010</cp:lastModifiedBy>
  <cp:revision>38</cp:revision>
  <dcterms:modified xsi:type="dcterms:W3CDTF">2026-04-07T07:51:21Z</dcterms:modified>
</cp:coreProperties>
</file>